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15"/>
  </p:notesMasterIdLst>
  <p:sldIdLst>
    <p:sldId id="256" r:id="rId3"/>
    <p:sldId id="258" r:id="rId4"/>
    <p:sldId id="259" r:id="rId5"/>
    <p:sldId id="261" r:id="rId6"/>
    <p:sldId id="318" r:id="rId7"/>
    <p:sldId id="319" r:id="rId8"/>
    <p:sldId id="320" r:id="rId9"/>
    <p:sldId id="321" r:id="rId10"/>
    <p:sldId id="322" r:id="rId11"/>
    <p:sldId id="262" r:id="rId12"/>
    <p:sldId id="263" r:id="rId13"/>
    <p:sldId id="264" r:id="rId14"/>
    <p:sldId id="265" r:id="rId15"/>
    <p:sldId id="323" r:id="rId16"/>
    <p:sldId id="266" r:id="rId17"/>
    <p:sldId id="324" r:id="rId18"/>
    <p:sldId id="325" r:id="rId19"/>
    <p:sldId id="326" r:id="rId20"/>
    <p:sldId id="327" r:id="rId21"/>
    <p:sldId id="328" r:id="rId22"/>
    <p:sldId id="267" r:id="rId23"/>
    <p:sldId id="329" r:id="rId24"/>
    <p:sldId id="268" r:id="rId25"/>
    <p:sldId id="269" r:id="rId26"/>
    <p:sldId id="330" r:id="rId27"/>
    <p:sldId id="331" r:id="rId28"/>
    <p:sldId id="332" r:id="rId29"/>
    <p:sldId id="270" r:id="rId30"/>
    <p:sldId id="333" r:id="rId31"/>
    <p:sldId id="271" r:id="rId32"/>
    <p:sldId id="272" r:id="rId33"/>
    <p:sldId id="273" r:id="rId34"/>
    <p:sldId id="334" r:id="rId35"/>
    <p:sldId id="274" r:id="rId36"/>
    <p:sldId id="335" r:id="rId37"/>
    <p:sldId id="275" r:id="rId38"/>
    <p:sldId id="276" r:id="rId39"/>
    <p:sldId id="277" r:id="rId40"/>
    <p:sldId id="278" r:id="rId41"/>
    <p:sldId id="336" r:id="rId42"/>
    <p:sldId id="337" r:id="rId43"/>
    <p:sldId id="338" r:id="rId44"/>
    <p:sldId id="339" r:id="rId45"/>
    <p:sldId id="340" r:id="rId46"/>
    <p:sldId id="341" r:id="rId47"/>
    <p:sldId id="279" r:id="rId48"/>
    <p:sldId id="280" r:id="rId49"/>
    <p:sldId id="342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343" r:id="rId63"/>
    <p:sldId id="293" r:id="rId64"/>
    <p:sldId id="344" r:id="rId65"/>
    <p:sldId id="345" r:id="rId66"/>
    <p:sldId id="346" r:id="rId67"/>
    <p:sldId id="294" r:id="rId68"/>
    <p:sldId id="295" r:id="rId69"/>
    <p:sldId id="347" r:id="rId70"/>
    <p:sldId id="348" r:id="rId71"/>
    <p:sldId id="296" r:id="rId72"/>
    <p:sldId id="349" r:id="rId73"/>
    <p:sldId id="297" r:id="rId74"/>
    <p:sldId id="298" r:id="rId75"/>
    <p:sldId id="350" r:id="rId76"/>
    <p:sldId id="351" r:id="rId77"/>
    <p:sldId id="299" r:id="rId78"/>
    <p:sldId id="300" r:id="rId79"/>
    <p:sldId id="301" r:id="rId80"/>
    <p:sldId id="352" r:id="rId81"/>
    <p:sldId id="302" r:id="rId82"/>
    <p:sldId id="303" r:id="rId83"/>
    <p:sldId id="304" r:id="rId84"/>
    <p:sldId id="353" r:id="rId85"/>
    <p:sldId id="305" r:id="rId86"/>
    <p:sldId id="354" r:id="rId87"/>
    <p:sldId id="306" r:id="rId88"/>
    <p:sldId id="355" r:id="rId89"/>
    <p:sldId id="356" r:id="rId90"/>
    <p:sldId id="307" r:id="rId91"/>
    <p:sldId id="357" r:id="rId92"/>
    <p:sldId id="358" r:id="rId93"/>
    <p:sldId id="359" r:id="rId94"/>
    <p:sldId id="308" r:id="rId95"/>
    <p:sldId id="360" r:id="rId96"/>
    <p:sldId id="309" r:id="rId97"/>
    <p:sldId id="361" r:id="rId98"/>
    <p:sldId id="362" r:id="rId99"/>
    <p:sldId id="363" r:id="rId100"/>
    <p:sldId id="364" r:id="rId101"/>
    <p:sldId id="365" r:id="rId102"/>
    <p:sldId id="366" r:id="rId103"/>
    <p:sldId id="310" r:id="rId104"/>
    <p:sldId id="367" r:id="rId105"/>
    <p:sldId id="311" r:id="rId106"/>
    <p:sldId id="368" r:id="rId107"/>
    <p:sldId id="369" r:id="rId108"/>
    <p:sldId id="312" r:id="rId109"/>
    <p:sldId id="313" r:id="rId110"/>
    <p:sldId id="314" r:id="rId111"/>
    <p:sldId id="315" r:id="rId112"/>
    <p:sldId id="316" r:id="rId113"/>
    <p:sldId id="317" r:id="rId114"/>
  </p:sldIdLst>
  <p:sldSz cx="18288000" cy="10287000"/>
  <p:notesSz cx="6858000" cy="9144000"/>
  <p:embeddedFontLst>
    <p:embeddedFont>
      <p:font typeface="Consolas" panose="020B0609020204030204" pitchFamily="49" charset="0"/>
      <p:regular r:id="rId116"/>
      <p:bold r:id="rId117"/>
      <p:italic r:id="rId118"/>
      <p:boldItalic r:id="rId119"/>
    </p:embeddedFont>
    <p:embeddedFont>
      <p:font typeface="Helvetica Neue" panose="02000503000000020004" pitchFamily="2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1"/>
    <p:restoredTop sz="86396"/>
  </p:normalViewPr>
  <p:slideViewPr>
    <p:cSldViewPr snapToGrid="0">
      <p:cViewPr varScale="1">
        <p:scale>
          <a:sx n="44" d="100"/>
          <a:sy n="44" d="100"/>
        </p:scale>
        <p:origin x="248" y="9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2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3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font" Target="fonts/font4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5.fntdata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e59cd3d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e59cd3d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16b8397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16b8397e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16b8397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16b8397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16b8397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16b8397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16b8397e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16b8397e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16b8397e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16b8397e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0b16f11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0b16f11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0b16f11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0b16f11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16b8397e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16b8397e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2239b31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2239b31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2239b31b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2239b31b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fc512de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fc512de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2239b31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2239b31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2239b31b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2239b31b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62576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fe2e0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5fe2e0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5fe2e02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5fe2e02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5fe2e0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5fe2e0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5fe2e02b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5fe2e02b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5fe2e02b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5fe2e02b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5fe2e02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5fe2e02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5fe2e02b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5fe2e02b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fc512de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fc512de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5fe2e02b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5fe2e02b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5fe2e02b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5fe2e02b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5fe2e02b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5fe2e02b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5fe2e02b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5fe2e02b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5fe2e02b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5fe2e02b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5fe2e02b4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5fe2e02b4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5fe2e02b4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5fe2e02b4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5fe2e02b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5fe2e02b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5fe2e02b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5fe2e02b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5fe2e02b4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5fe2e02b4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fc512de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fc512de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5fe2e02b4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5fe2e02b4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5fe2e02b4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5fe2e02b4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5fe2e02b4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5fe2e02b4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fe2e02b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fe2e02b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5fe2e02b4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5fe2e02b4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5fe2e02b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5fe2e02b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5fe2e02b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5fe2e02b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5fe2e02b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5fe2e02b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5fe2e02b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5fe2e02b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5fe2e02b4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5fe2e02b4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fc512de3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fc512de3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5fe2e02b4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95fe2e02b4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5fe2e02b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5fe2e02b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5fe2e02b4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5fe2e02b4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3df3873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3df3873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3df3873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3df3873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3df3873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3df3873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3df38737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3df38737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3df38737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93df38737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3df3873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3df3873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3df38737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3df38737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0b74188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0b74188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8aecc75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98aecc75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5fe2e02b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5fe2e02b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0b74188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0b74188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0b74188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0b74188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0b16f11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0b16f11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3838025"/>
            <a:ext cx="18288000" cy="19800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Helvetica Neue"/>
              <a:buNone/>
              <a:defRPr sz="6800" b="1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/>
          <p:nvPr/>
        </p:nvSpPr>
        <p:spPr>
          <a:xfrm>
            <a:off x="7536400" y="175975"/>
            <a:ext cx="29295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 2020.1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0" y="-67450"/>
            <a:ext cx="6235500" cy="18666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818" y="354257"/>
            <a:ext cx="5743125" cy="124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">
  <p:cSld name="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73160"/>
            </a:srgbClr>
          </a:solidFill>
          <a:ln>
            <a:noFill/>
          </a:ln>
        </p:spPr>
        <p:txBody>
          <a:bodyPr spcFirstLastPara="1" wrap="square" lIns="53550" tIns="53550" rIns="53550" bIns="53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0" y="9925425"/>
            <a:ext cx="18288000" cy="35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0" y="9900299"/>
            <a:ext cx="386701" cy="38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0" y="0"/>
            <a:ext cx="18288000" cy="9936300"/>
          </a:xfrm>
          <a:prstGeom prst="frame">
            <a:avLst>
              <a:gd name="adj1" fmla="val 3618"/>
            </a:avLst>
          </a:prstGeom>
          <a:solidFill>
            <a:srgbClr val="17AA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16381565" y="8029435"/>
            <a:ext cx="3157200" cy="3157200"/>
          </a:xfrm>
          <a:prstGeom prst="pie">
            <a:avLst>
              <a:gd name="adj1" fmla="val 10778385"/>
              <a:gd name="adj2" fmla="val 16177414"/>
            </a:avLst>
          </a:prstGeom>
          <a:solidFill>
            <a:srgbClr val="17AA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 descr="File:Controls pause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9648" y="8455723"/>
            <a:ext cx="1052625" cy="10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</p:spPr>
        <p:txBody>
          <a:bodyPr spcFirstLastPara="1" wrap="square" lIns="53550" tIns="53550" rIns="53550" bIns="53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9925425"/>
            <a:ext cx="18288000" cy="35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0" y="9900299"/>
            <a:ext cx="386701" cy="3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951861" y="9764613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50" tIns="53550" rIns="53550" bIns="535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cinemachine@2.3/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MonoBehaviour.Start.html" TargetMode="Externa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Course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oogle Shape;79;p18"/>
          <p:cNvGrpSpPr/>
          <p:nvPr/>
        </p:nvGrpSpPr>
        <p:grpSpPr>
          <a:xfrm>
            <a:off x="0" y="7332600"/>
            <a:ext cx="3052439" cy="2954400"/>
            <a:chOff x="9" y="7332598"/>
            <a:chExt cx="3052439" cy="2954400"/>
          </a:xfrm>
        </p:grpSpPr>
        <p:grpSp>
          <p:nvGrpSpPr>
            <p:cNvPr id="80" name="Google Shape;80;p18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81" name="Google Shape;81;p18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82" name="Google Shape;82;p18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4" name="Google Shape;84;p18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Party Started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Unity 3D project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Add a ground plane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Create your “player”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Rename your player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F803-E5B5-A2C1-177C-B1FB13D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ACCA9-BB3F-590D-1490-4FC7CB170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Şimdi daha önceden bir kere dahi olsa çarpılmış objelere tekrar çarpılınca skorun arttırılmamasını sağlayın.</a:t>
            </a:r>
          </a:p>
        </p:txBody>
      </p:sp>
    </p:spTree>
    <p:extLst>
      <p:ext uri="{BB962C8B-B14F-4D97-AF65-F5344CB8AC3E}">
        <p14:creationId xmlns:p14="http://schemas.microsoft.com/office/powerpoint/2010/main" val="21751693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EB89-A059-B993-D38D-7CF0996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E4142-3216-9E0E-B070-AC1A96712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03216" y="2138064"/>
            <a:ext cx="1700811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56B48-CFC5-3D96-3DC4-C3964348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29" y="1788094"/>
            <a:ext cx="10685784" cy="73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12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Rotate An Object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9" name="Google Shape;609;p72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610" name="Google Shape;610;p72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611" name="Google Shape;611;p72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612" name="Google Shape;612;p72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p7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4" name="Google Shape;614;p72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1DF8-405C-0C51-E2AC-6532093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Dönen objemizi yapalım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150F2-4E1A-FCC0-DA50-96BADA10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467100"/>
            <a:ext cx="777240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A7369-34BA-CFCF-BEDD-22B1AA19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619500"/>
            <a:ext cx="77724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C4B15-E682-FF60-28CB-FC603CEA9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1900"/>
            <a:ext cx="7772400" cy="3352800"/>
          </a:xfrm>
          <a:prstGeom prst="rect">
            <a:avLst/>
          </a:prstGeom>
        </p:spPr>
      </p:pic>
      <p:sp>
        <p:nvSpPr>
          <p:cNvPr id="10" name="Google Shape;620;p73">
            <a:extLst>
              <a:ext uri="{FF2B5EF4-FFF2-40B4-BE49-F238E27FC236}">
                <a16:creationId xmlns:a16="http://schemas.microsoft.com/office/drawing/2014/main" id="{7A347F1B-AC04-BBD3-085B-C180ED923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0028" y="7613374"/>
            <a:ext cx="16644000" cy="172169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Spinner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oluşturalım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4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Create Variables For X, Y &amp; Z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0" name="Google Shape;620;p73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300543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serileştirin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aktarın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nesnemiz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https://docs.unity3d.com/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ScriptReference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Transform.html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9738-199E-8753-2B0E-0C64F524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C158A-D8A4-C0E2-7930-045F4EA8E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18890" y="2138064"/>
            <a:ext cx="2785138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5207-8E8C-E93C-C28F-1DAB2FEE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7" y="2138064"/>
            <a:ext cx="13395959" cy="71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13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A854-BA57-69D2-4D84-16C70B3C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B83F0-5859-E0B3-EECB-E682F849D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TR" dirty="0"/>
              <a:t>erileştirdiğiniz değerlerle oynayarak dönmesi sağlayın.</a:t>
            </a:r>
          </a:p>
        </p:txBody>
      </p:sp>
    </p:spTree>
    <p:extLst>
      <p:ext uri="{BB962C8B-B14F-4D97-AF65-F5344CB8AC3E}">
        <p14:creationId xmlns:p14="http://schemas.microsoft.com/office/powerpoint/2010/main" val="3752362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Prepare Our Prefabs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6" name="Google Shape;626;p74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627" name="Google Shape;627;p74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628" name="Google Shape;628;p74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629" name="Google Shape;629;p74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0" name="Google Shape;630;p7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1" name="Google Shape;631;p74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Create Prefabs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7" name="Google Shape;637;p75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Prefabrikler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Dropper-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düşecek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nesneler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Spinner-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dönderici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Roller-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yuvarlanan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engel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Ayrıca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Prefab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kalasörler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içerikleri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klasörlere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taşıyın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Build An Obstacle Course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3" name="Google Shape;643;p76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644" name="Google Shape;644;p76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645" name="Google Shape;645;p76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646" name="Google Shape;646;p76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Google Shape;647;p7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8" name="Google Shape;648;p76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Variables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" name="Google Shape;151;p25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152" name="Google Shape;152;p25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153" name="Google Shape;153;p25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154" name="Google Shape;154;p25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6" name="Google Shape;156;p25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7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Build Your Obstacle Course!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4" name="Google Shape;654;p7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Oyuncunun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noktasından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noktasına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gitmesini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sağlayacak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eğlenceli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düzen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ilginç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yaratmak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droppers, rollers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spinners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8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Wrap Up - Obstacle Course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0" name="Google Shape;660;p78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661" name="Google Shape;661;p78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662" name="Google Shape;662;p78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663" name="Google Shape;663;p78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" name="Google Shape;664;p7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5" name="Google Shape;665;p78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Are Like Boxes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16598" y="4360100"/>
            <a:ext cx="4955426" cy="36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860150" y="2242071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help us store, manipulate and refer to information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13423827" y="6155672"/>
            <a:ext cx="3319500" cy="139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6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hitPoints</a:t>
            </a:r>
            <a:endParaRPr sz="5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14221376" y="4078550"/>
            <a:ext cx="1579500" cy="139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71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6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824150" y="3875244"/>
            <a:ext cx="16644000" cy="3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has a NAME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 sz="4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contains DATA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is of a particular TYPE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int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hitPoints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= 20;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Variables Are Like Boxes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271622" y="2276497"/>
            <a:ext cx="4064904" cy="30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6167975" y="2907825"/>
            <a:ext cx="72978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float speed = 3.8f;</a:t>
            </a:r>
            <a:endParaRPr sz="480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 rot="-57467">
            <a:off x="14148123" y="3588670"/>
            <a:ext cx="2727981" cy="11892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14342650" y="1806775"/>
            <a:ext cx="1943400" cy="1191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9047" y="3885497"/>
            <a:ext cx="4064904" cy="30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 rot="-57607">
            <a:off x="1363643" y="5415416"/>
            <a:ext cx="2936212" cy="11892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isAlive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400075" y="3491975"/>
            <a:ext cx="2133000" cy="1191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292522" y="6067097"/>
            <a:ext cx="4064904" cy="30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-57467">
            <a:off x="14241348" y="7458120"/>
            <a:ext cx="2727981" cy="11892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sz="5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14076955" y="5673575"/>
            <a:ext cx="2535300" cy="1191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Rick</a:t>
            </a:r>
            <a:endParaRPr sz="5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4467900" y="4880075"/>
            <a:ext cx="73572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bool isAlive = true;</a:t>
            </a:r>
            <a:endParaRPr sz="480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5324325" y="7166075"/>
            <a:ext cx="81414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string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myName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= “Rick”;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1203-CC8D-E018-A678-FD09D4C4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2F83-73DC-A72D-DA34-0B126B2D5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1249" y="2138064"/>
            <a:ext cx="4095751" cy="7197000"/>
          </a:xfrm>
        </p:spPr>
        <p:txBody>
          <a:bodyPr/>
          <a:lstStyle/>
          <a:p>
            <a:r>
              <a:rPr lang="en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Doğrudan değer yazmak yerine değişkenleri kullanabiliriz.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62B35-3F53-84F7-205F-8FAEDF95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138064"/>
            <a:ext cx="13394611" cy="70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değiştirirek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oyuncuyu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(player)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zıplatın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8133-0593-1AD9-714E-1D1054E4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1C719-03BC-A266-56E7-830296F4F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77257" y="2119014"/>
            <a:ext cx="3875114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Çalıştırıp sonucuna bakın</a:t>
            </a:r>
          </a:p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24DEF-DAA6-F090-365C-AA4EF9D9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19014"/>
            <a:ext cx="12937772" cy="68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5CCD-617A-7AC6-F67E-3A130DAC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0BBB1-77A8-E31F-CF3F-796859E5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71" y="1893207"/>
            <a:ext cx="9956799" cy="76231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43D47-3E05-CC6B-245C-315F5EEB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5943" y="2138064"/>
            <a:ext cx="5878085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Çalıştırıp sonucuna bakın</a:t>
            </a:r>
          </a:p>
        </p:txBody>
      </p:sp>
    </p:spTree>
    <p:extLst>
      <p:ext uri="{BB962C8B-B14F-4D97-AF65-F5344CB8AC3E}">
        <p14:creationId xmlns:p14="http://schemas.microsoft.com/office/powerpoint/2010/main" val="374289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1354-899A-0B37-89A4-135BCFE3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162F-3A79-0B08-C816-8EEE617E7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5886" y="2138064"/>
            <a:ext cx="5428142" cy="7197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aterial ekleyin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25735-E189-AB7C-1A2D-D403815C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9" y="2138063"/>
            <a:ext cx="10530258" cy="69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FDCC-C3EF-BE24-4AB8-90B4F07F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5249-34E4-B022-D9E9-F275689B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1829" y="2050979"/>
            <a:ext cx="6473372" cy="6294735"/>
          </a:xfrm>
        </p:spPr>
        <p:txBody>
          <a:bodyPr/>
          <a:lstStyle/>
          <a:p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Material olarak yeniden adlandırıp, çek-bırak ile kutunun(playerın )üstüne bırakın.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CF8C3-FC35-D4D0-4E1E-26C90CC0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1" y="1645556"/>
            <a:ext cx="5384599" cy="7314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D28FF-F045-3CA6-3E68-3C639CE1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157" y="2240642"/>
            <a:ext cx="5207000" cy="473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CAB19-5C5D-39FA-9703-902EDE50F73D}"/>
              </a:ext>
            </a:extLst>
          </p:cNvPr>
          <p:cNvSpPr txBox="1"/>
          <p:nvPr/>
        </p:nvSpPr>
        <p:spPr>
          <a:xfrm>
            <a:off x="11945257" y="7053052"/>
            <a:ext cx="73216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200" dirty="0">
                <a:solidFill>
                  <a:schemeClr val="bg1"/>
                </a:solidFill>
              </a:rPr>
              <a:t>Özellikleriyle oynamak suretiyle istediğiniz renk ayarlarını yapın.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7457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t="5419"/>
          <a:stretch/>
        </p:blipFill>
        <p:spPr>
          <a:xfrm>
            <a:off x="970950" y="1994625"/>
            <a:ext cx="16873373" cy="75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60050" y="3817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Core Gameplay Overview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Google Shape;102;p20"/>
          <p:cNvCxnSpPr/>
          <p:nvPr/>
        </p:nvCxnSpPr>
        <p:spPr>
          <a:xfrm flipH="1">
            <a:off x="9976950" y="3230500"/>
            <a:ext cx="594600" cy="1085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0"/>
          <p:cNvCxnSpPr/>
          <p:nvPr/>
        </p:nvCxnSpPr>
        <p:spPr>
          <a:xfrm rot="10800000">
            <a:off x="7052075" y="7172725"/>
            <a:ext cx="1105200" cy="8238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20"/>
          <p:cNvSpPr txBox="1"/>
          <p:nvPr/>
        </p:nvSpPr>
        <p:spPr>
          <a:xfrm>
            <a:off x="9764999" y="2108500"/>
            <a:ext cx="2221525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>
                <a:solidFill>
                  <a:srgbClr val="FFFFFF"/>
                </a:solidFill>
              </a:rPr>
              <a:t>Kaçınılması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gereken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engeller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7455850" y="7902050"/>
            <a:ext cx="30255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Player (moveable)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661075" y="3350125"/>
            <a:ext cx="30255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Camera (</a:t>
            </a:r>
            <a:r>
              <a:rPr lang="en-GB" sz="3000" dirty="0" err="1">
                <a:solidFill>
                  <a:srgbClr val="FFFFFF"/>
                </a:solidFill>
              </a:rPr>
              <a:t>oyuncuyu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izler</a:t>
            </a:r>
            <a:r>
              <a:rPr lang="en-GB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07" name="Google Shape;107;p20"/>
          <p:cNvCxnSpPr>
            <a:stCxn id="106" idx="2"/>
          </p:cNvCxnSpPr>
          <p:nvPr/>
        </p:nvCxnSpPr>
        <p:spPr>
          <a:xfrm flipH="1">
            <a:off x="2993525" y="4470025"/>
            <a:ext cx="180300" cy="1778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10950025" y="3234775"/>
            <a:ext cx="1036500" cy="9240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20"/>
          <p:cNvSpPr txBox="1"/>
          <p:nvPr/>
        </p:nvSpPr>
        <p:spPr>
          <a:xfrm>
            <a:off x="13152975" y="7054500"/>
            <a:ext cx="16749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FFFFF"/>
                </a:solidFill>
              </a:rPr>
              <a:t>Dönen şeyler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 rot="10800000">
            <a:off x="13823100" y="5243850"/>
            <a:ext cx="120600" cy="17079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20"/>
          <p:cNvSpPr txBox="1"/>
          <p:nvPr/>
        </p:nvSpPr>
        <p:spPr>
          <a:xfrm>
            <a:off x="12654150" y="1879900"/>
            <a:ext cx="23061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>
                <a:solidFill>
                  <a:srgbClr val="FFFFFF"/>
                </a:solidFill>
              </a:rPr>
              <a:t>Hız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vermek</a:t>
            </a:r>
            <a:r>
              <a:rPr lang="en-GB" sz="3000" dirty="0">
                <a:solidFill>
                  <a:srgbClr val="FFFFFF"/>
                </a:solidFill>
              </a:rPr>
              <a:t> </a:t>
            </a:r>
            <a:r>
              <a:rPr lang="en-GB" sz="3000" dirty="0" err="1">
                <a:solidFill>
                  <a:srgbClr val="FFFFFF"/>
                </a:solidFill>
              </a:rPr>
              <a:t>için</a:t>
            </a:r>
            <a:r>
              <a:rPr lang="en-GB" sz="3000" dirty="0">
                <a:solidFill>
                  <a:srgbClr val="FFFFFF"/>
                </a:solidFill>
              </a:rPr>
              <a:t> rampa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>
            <a:off x="14337400" y="2985175"/>
            <a:ext cx="1153500" cy="2496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20"/>
          <p:cNvSpPr txBox="1"/>
          <p:nvPr/>
        </p:nvSpPr>
        <p:spPr>
          <a:xfrm>
            <a:off x="15142075" y="4426625"/>
            <a:ext cx="16749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FFFFF"/>
                </a:solidFill>
              </a:rPr>
              <a:t>Düşen şeyler</a:t>
            </a:r>
            <a:endParaRPr sz="3000" dirty="0">
              <a:solidFill>
                <a:srgbClr val="FFFFFF"/>
              </a:solidFill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15840675" y="5537750"/>
            <a:ext cx="683100" cy="663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0"/>
          <p:cNvSpPr txBox="1"/>
          <p:nvPr/>
        </p:nvSpPr>
        <p:spPr>
          <a:xfrm>
            <a:off x="5726400" y="2184700"/>
            <a:ext cx="25791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“</a:t>
            </a:r>
            <a:r>
              <a:rPr lang="en-GB" sz="3000" dirty="0" err="1">
                <a:solidFill>
                  <a:srgbClr val="FFFFFF"/>
                </a:solidFill>
              </a:rPr>
              <a:t>Çarpınca</a:t>
            </a:r>
            <a:r>
              <a:rPr lang="en-GB" sz="3000" dirty="0">
                <a:solidFill>
                  <a:srgbClr val="FFFFFF"/>
                </a:solidFill>
              </a:rPr>
              <a:t> ” </a:t>
            </a:r>
            <a:r>
              <a:rPr lang="en-GB" sz="3000" dirty="0" err="1">
                <a:solidFill>
                  <a:srgbClr val="FFFFFF"/>
                </a:solidFill>
              </a:rPr>
              <a:t>düşer</a:t>
            </a:r>
            <a:r>
              <a:rPr lang="en-GB" sz="3000" dirty="0">
                <a:solidFill>
                  <a:srgbClr val="FFFFFF"/>
                </a:solidFill>
              </a:rPr>
              <a:t> (score)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A7FF-F984-7B1E-4FE2-CD72AE45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A9EA9-1282-0860-5C76-CF4C4E3FF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Aynı işlemi benzer şekilde yer için yapın.(plane kullanarak yeri belirlemiş olmalısınız.)</a:t>
            </a:r>
          </a:p>
        </p:txBody>
      </p:sp>
    </p:spTree>
    <p:extLst>
      <p:ext uri="{BB962C8B-B14F-4D97-AF65-F5344CB8AC3E}">
        <p14:creationId xmlns:p14="http://schemas.microsoft.com/office/powerpoint/2010/main" val="219717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SerializeField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5" name="Google Shape;195;p29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196" name="Google Shape;196;p29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197" name="Google Shape;197;p29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198" name="Google Shape;198;p29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" name="Google Shape;200;p29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C303-6606-A2B3-552B-6CEDBCCA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840EA-04D9-7997-2505-C7BDDFCE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6286" y="2138064"/>
            <a:ext cx="6037741" cy="7197000"/>
          </a:xfrm>
        </p:spPr>
        <p:txBody>
          <a:bodyPr/>
          <a:lstStyle/>
          <a:p>
            <a: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Serialize field tagı söz konusu değişkenin değerini oyun çalışırken inspector içinden değiştirmemize imkan verir bu değer sciptin özellikleri içinde gözükür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6478C-FADA-694C-000C-FFEE698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663"/>
            <a:ext cx="11350118" cy="58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0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değişkenlerinizide</a:t>
            </a:r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Serialize </a:t>
            </a:r>
            <a:r>
              <a:rPr lang="en-GB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edin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Değişkenlerinizin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üçünü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serileştirin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denetçiden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erişilebilir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modundayken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oyuncunuzun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uzaklaşmasını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Formatting &amp;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Input.GetAxis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oogle Shape;212;p3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213" name="Google Shape;213;p3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214" name="Google Shape;214;p3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215" name="Google Shape;215;p3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" name="Google Shape;217;p3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0671-AA08-4050-F8B2-0AC3C22E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3D9EE-1D34-FD33-C655-BEB7DC4FB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72686" y="2138064"/>
            <a:ext cx="5631342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Edit-&gt;Project Settings</a:t>
            </a:r>
          </a:p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Managerı incecleyen unityinin default tus sistemi!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34597-D958-7556-C5E2-A061C948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8" y="1930266"/>
            <a:ext cx="11963487" cy="61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2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B420-7131-692C-00FE-B07E30A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C016A-7A75-B160-A353-C4A760DEE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942" y="2138064"/>
            <a:ext cx="6894085" cy="71970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eksen değeri için kullanıcının girişini almak istediğimizde Input.GetAxix(“Horizantal”) fonksiyonunu çağırırız. Burada hangi girişi almak istiyorsak onun adını Input managerda gördüğünüz şekilde yazmalısınız.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734DE-DEFC-87C4-B9D6-2FA46061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1" y="1972128"/>
            <a:ext cx="9568737" cy="71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3BEB-6318-44F3-09F4-F22DE404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06CE3-57CE-ADDC-DDC2-C0E011C0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7370" y="2138064"/>
            <a:ext cx="6966657" cy="7197000"/>
          </a:xfrm>
        </p:spPr>
        <p:txBody>
          <a:bodyPr/>
          <a:lstStyle/>
          <a:p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 temiz bir görüntü için artık ihtiyaç kalmayan serialize xvalue yu kaldırıp update fonksiyonunu şekildeki gibi düzenleyebiliriz.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BD864-13A2-B708-70E5-F4772BE5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138064"/>
            <a:ext cx="9946997" cy="537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Vertical Axis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Değişkenlerimizden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güncelleyin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oyuncumuzu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hareket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ettirin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düzlemi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boyunca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havada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B7AC-BE3E-FC51-CC2A-53ACA7C1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CFDA-102C-F4BD-4C8D-CF8F3F91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0" y="2138064"/>
            <a:ext cx="6328028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F2297-2151-ED14-E0A2-41FA4145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4" y="2439690"/>
            <a:ext cx="10709603" cy="55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860025" y="2138075"/>
            <a:ext cx="7980300" cy="664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Experience:</a:t>
            </a:r>
            <a:r>
              <a:rPr lang="en-GB" sz="50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50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5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Hızlı düşün ve hareket et</a:t>
            </a:r>
            <a:endParaRPr sz="5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Mechanic:</a:t>
            </a:r>
            <a:r>
              <a:rPr lang="en-GB" sz="50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50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Hareket et ve engelleri aş</a:t>
            </a:r>
            <a:endParaRPr sz="5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Loop:</a:t>
            </a:r>
            <a:endParaRPr sz="50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dan B ye </a:t>
            </a:r>
            <a:r>
              <a:rPr lang="en-GB" sz="50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ulaş</a:t>
            </a:r>
            <a:endParaRPr sz="5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l="21155" t="36901" r="43240" b="16797"/>
          <a:stretch/>
        </p:blipFill>
        <p:spPr>
          <a:xfrm>
            <a:off x="9084925" y="2789263"/>
            <a:ext cx="8599301" cy="5318074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Time.deltaTime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" name="Google Shape;229;p33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230" name="Google Shape;230;p33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231" name="Google Shape;231;p33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232" name="Google Shape;232;p33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" name="Google Shape;234;p33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Using Time.deltaTime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Time.deltaTime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kullanarak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bize her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gerçekleştiğini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söyleyebilir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Time.deltaTime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çarptığımızda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oyunumuzu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hızından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bağımsız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hale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hızlı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yavaş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bilgisayarlarda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davranır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5544850" y="2532900"/>
            <a:ext cx="4145400" cy="2782800"/>
          </a:xfrm>
          <a:prstGeom prst="rect">
            <a:avLst/>
          </a:prstGeom>
          <a:solidFill>
            <a:srgbClr val="1C4587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Slow </a:t>
            </a:r>
            <a:endParaRPr sz="6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Computer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10804050" y="2532900"/>
            <a:ext cx="4145400" cy="2782800"/>
          </a:xfrm>
          <a:prstGeom prst="rect">
            <a:avLst/>
          </a:prstGeom>
          <a:solidFill>
            <a:srgbClr val="1C4587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Fast</a:t>
            </a:r>
            <a:endParaRPr sz="6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Computer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252350" y="5600225"/>
            <a:ext cx="51627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</a:rPr>
              <a:t>Frames per second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901475" y="763225"/>
            <a:ext cx="1650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D966"/>
                </a:solidFill>
              </a:rPr>
              <a:t>On Update (each frame) move 1 unit to the left</a:t>
            </a:r>
            <a:endParaRPr sz="6000">
              <a:solidFill>
                <a:srgbClr val="FFD966"/>
              </a:solidFill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10804050" y="56002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100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5544850" y="56002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10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-54725" y="7893625"/>
            <a:ext cx="54699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00FFFF"/>
                </a:solidFill>
              </a:rPr>
              <a:t>Distance per second</a:t>
            </a:r>
            <a:endParaRPr sz="4000" b="1">
              <a:solidFill>
                <a:srgbClr val="00FFFF"/>
              </a:solidFill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5544850" y="7893625"/>
            <a:ext cx="49719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00FFFF"/>
                </a:solidFill>
              </a:rPr>
              <a:t>1 x 10 x </a:t>
            </a:r>
            <a:r>
              <a:rPr lang="en-GB" sz="5000" b="1">
                <a:solidFill>
                  <a:srgbClr val="FFFF00"/>
                </a:solidFill>
              </a:rPr>
              <a:t>0.1</a:t>
            </a:r>
            <a:r>
              <a:rPr lang="en-GB" sz="5000" b="1">
                <a:solidFill>
                  <a:srgbClr val="00FFFF"/>
                </a:solidFill>
              </a:rPr>
              <a:t> = 1</a:t>
            </a:r>
            <a:endParaRPr sz="5000" b="1">
              <a:solidFill>
                <a:srgbClr val="00FFFF"/>
              </a:solidFill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10804050" y="7893625"/>
            <a:ext cx="63537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00FFFF"/>
                </a:solidFill>
              </a:rPr>
              <a:t>1 x 100 x </a:t>
            </a:r>
            <a:r>
              <a:rPr lang="en-GB" sz="5000" b="1">
                <a:solidFill>
                  <a:srgbClr val="FFFF00"/>
                </a:solidFill>
              </a:rPr>
              <a:t>0.01</a:t>
            </a:r>
            <a:r>
              <a:rPr lang="en-GB" sz="5000" b="1">
                <a:solidFill>
                  <a:srgbClr val="00FFFF"/>
                </a:solidFill>
              </a:rPr>
              <a:t> = 1</a:t>
            </a:r>
            <a:endParaRPr sz="5000" b="1">
              <a:solidFill>
                <a:srgbClr val="00FFFF"/>
              </a:solidFill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252350" y="6667025"/>
            <a:ext cx="51627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</a:rPr>
              <a:t>Duration of frame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10804050" y="66670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0.01s</a:t>
            </a:r>
            <a:endParaRPr sz="6000" b="1">
              <a:solidFill>
                <a:srgbClr val="FFFFFF"/>
              </a:solidFill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5544850" y="6667025"/>
            <a:ext cx="41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</a:rPr>
              <a:t>0.1s</a:t>
            </a:r>
            <a:endParaRPr sz="60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27B7-A358-88C2-0C05-DA938316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BB6D1-4402-4E3A-5465-B54888FC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342" y="2138064"/>
            <a:ext cx="6487685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079F0-17EB-1C25-4558-2047D0CD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9" y="2309377"/>
            <a:ext cx="10031269" cy="67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0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Multiply By A Speed Variable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moveSpeed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moveSpeed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değerinin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karede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güncellenmesi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gerekmez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Inspecter’da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hale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getirin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xValue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zValue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değerlerinizi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moveSpeed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çarpın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hareketinizi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ayarlayın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şimdilik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yapabileceğiniz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2B1D-6935-EA6F-E157-87662842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5A97-6910-05A7-2A8E-962ED6B50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1142" y="2138064"/>
            <a:ext cx="3642885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ABC8D-C2AC-7EFC-ED2A-5AFA2479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73" y="2138064"/>
            <a:ext cx="10827456" cy="70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70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Cinemachine Follow Camera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269" name="Google Shape;269;p37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270" name="Google Shape;270;p37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271" name="Google Shape;271;p37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3" name="Google Shape;273;p37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 b="1" dirty="0" err="1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GB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güçlü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pakettir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sahnemizdeki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yönetmemize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Kameralarımız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kurallar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oluşturmamız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0" lvl="1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t="15569" r="3213" b="26723"/>
          <a:stretch/>
        </p:blipFill>
        <p:spPr>
          <a:xfrm>
            <a:off x="5905450" y="1736188"/>
            <a:ext cx="4148625" cy="24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>
            <a:spLocks noGrp="1"/>
          </p:cNvSpPr>
          <p:nvPr>
            <p:ph type="body" idx="1"/>
          </p:nvPr>
        </p:nvSpPr>
        <p:spPr>
          <a:xfrm>
            <a:off x="11122577" y="964016"/>
            <a:ext cx="5586300" cy="1321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Camera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">
            <a:off x="12276300" y="1946813"/>
            <a:ext cx="2819700" cy="205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body" idx="1"/>
          </p:nvPr>
        </p:nvSpPr>
        <p:spPr>
          <a:xfrm>
            <a:off x="-364756" y="6826175"/>
            <a:ext cx="4608300" cy="1026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Cameras</a:t>
            </a:r>
            <a:endParaRPr sz="5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2004">
            <a:off x="4742272" y="6724405"/>
            <a:ext cx="2187141" cy="15918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8373">
            <a:off x="7801456" y="6882504"/>
            <a:ext cx="2164946" cy="15756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0475">
            <a:off x="10814623" y="6915958"/>
            <a:ext cx="1987072" cy="14462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p39"/>
          <p:cNvSpPr txBox="1"/>
          <p:nvPr/>
        </p:nvSpPr>
        <p:spPr>
          <a:xfrm>
            <a:off x="5160395" y="7222725"/>
            <a:ext cx="1263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 rot="-1371445">
            <a:off x="8312614" y="7350367"/>
            <a:ext cx="1263519" cy="10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93" name="Google Shape;293;p39"/>
          <p:cNvSpPr txBox="1"/>
          <p:nvPr/>
        </p:nvSpPr>
        <p:spPr>
          <a:xfrm rot="908292">
            <a:off x="11066963" y="7278141"/>
            <a:ext cx="1263650" cy="10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1011537" y="1626525"/>
            <a:ext cx="4608300" cy="1026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GB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Brain</a:t>
            </a:r>
            <a:endParaRPr sz="5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Google Shape;295;p39"/>
          <p:cNvCxnSpPr>
            <a:stCxn id="284" idx="3"/>
            <a:endCxn id="286" idx="1"/>
          </p:cNvCxnSpPr>
          <p:nvPr/>
        </p:nvCxnSpPr>
        <p:spPr>
          <a:xfrm>
            <a:off x="10054075" y="2972912"/>
            <a:ext cx="2222100" cy="0"/>
          </a:xfrm>
          <a:prstGeom prst="straightConnector1">
            <a:avLst/>
          </a:prstGeom>
          <a:noFill/>
          <a:ln w="1143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9"/>
          <p:cNvCxnSpPr>
            <a:stCxn id="288" idx="0"/>
          </p:cNvCxnSpPr>
          <p:nvPr/>
        </p:nvCxnSpPr>
        <p:spPr>
          <a:xfrm rot="10800000" flipH="1">
            <a:off x="5798349" y="4323189"/>
            <a:ext cx="1695000" cy="2402100"/>
          </a:xfrm>
          <a:prstGeom prst="straightConnector1">
            <a:avLst/>
          </a:prstGeom>
          <a:noFill/>
          <a:ln w="1143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9"/>
          <p:cNvCxnSpPr>
            <a:stCxn id="289" idx="0"/>
          </p:cNvCxnSpPr>
          <p:nvPr/>
        </p:nvCxnSpPr>
        <p:spPr>
          <a:xfrm rot="10800000">
            <a:off x="8513193" y="4234546"/>
            <a:ext cx="132000" cy="2685000"/>
          </a:xfrm>
          <a:prstGeom prst="straightConnector1">
            <a:avLst/>
          </a:prstGeom>
          <a:noFill/>
          <a:ln w="1143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9"/>
          <p:cNvCxnSpPr/>
          <p:nvPr/>
        </p:nvCxnSpPr>
        <p:spPr>
          <a:xfrm rot="10800000">
            <a:off x="9533175" y="4433850"/>
            <a:ext cx="1818000" cy="2394600"/>
          </a:xfrm>
          <a:prstGeom prst="straightConnector1">
            <a:avLst/>
          </a:prstGeom>
          <a:noFill/>
          <a:ln w="1143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9"/>
          <p:cNvSpPr txBox="1"/>
          <p:nvPr/>
        </p:nvSpPr>
        <p:spPr>
          <a:xfrm rot="-816">
            <a:off x="12962919" y="2743209"/>
            <a:ext cx="1263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Follow Camera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Cinemachine'i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Yöneticisinden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Cinemachine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bileşenini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Yeniden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Oyuncuyu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Kamerayı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yönlendir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Mesafeyi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ayarla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Start() &amp; Update()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135" name="Google Shape;135;p23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136" name="Google Shape;136;p23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137" name="Google Shape;137;p23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139;p23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F0A7-4010-A1F8-3798-AEC06A05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F4A9F-B202-7378-F67C-B6E2550D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2878" y="2138064"/>
            <a:ext cx="6511150" cy="7197000"/>
          </a:xfrm>
        </p:spPr>
        <p:txBody>
          <a:bodyPr/>
          <a:lstStyle/>
          <a:p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Window-&gt;Package Manager</a:t>
            </a:r>
          </a:p>
          <a:p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Packages: kısmını Unity Registry olarak seç</a:t>
            </a:r>
          </a:p>
          <a:p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nemachine arat ve install 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051FB-AB9F-ACB3-B9A1-976EA05C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1" y="2138064"/>
            <a:ext cx="10365137" cy="67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8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5589-CC76-2112-B238-C48B942E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85B85-348B-671F-A577-53FAC9DC6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9828" y="2138064"/>
            <a:ext cx="5994199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04076-E79A-3664-B1D3-AA34FAEE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98" y="2021950"/>
            <a:ext cx="13418923" cy="71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6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D418-B15F-A01E-19D9-B4C4982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43578-ACE1-86D8-FBDE-0E8BE14A7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5142" y="2138064"/>
            <a:ext cx="2118885" cy="7197000"/>
          </a:xfrm>
        </p:spPr>
        <p:txBody>
          <a:bodyPr/>
          <a:lstStyle/>
          <a:p>
            <a:endParaRPr lang="en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E8DFE-46CA-7C98-F4EA-8CABC73B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1928674"/>
            <a:ext cx="14423572" cy="762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EC7F7-A346-264A-9561-6C6926F9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5142" y="5736564"/>
            <a:ext cx="2159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74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5C89-D73F-B48B-A6CD-38D38023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4AEBE-93EC-9739-9EFC-D01F7091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84684" y="2138064"/>
            <a:ext cx="4319343" cy="7197000"/>
          </a:xfrm>
        </p:spPr>
        <p:txBody>
          <a:bodyPr/>
          <a:lstStyle/>
          <a:p>
            <a:pPr marL="0" indent="0">
              <a:buNone/>
            </a:pPr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Kamerayı yeniden adlandır.</a:t>
            </a:r>
          </a:p>
          <a:p>
            <a:pPr marL="0" indent="0">
              <a:buNone/>
            </a:pPr>
            <a:r>
              <a:rPr lang="en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Oyuncu kutumuzu ortalayacak şekilde ayarla.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A5BA1-EE75-02C9-D11F-C4E46692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7" y="2138064"/>
            <a:ext cx="12324657" cy="64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8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5B7A-3030-4DF0-1817-C3D5A558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89FC0-0363-2762-58EA-3DCCF0914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91770" y="2138064"/>
            <a:ext cx="3512257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Follow’a tıklayıp playerını seç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F965-A7B8-EE5A-12D4-89E38386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1928674"/>
            <a:ext cx="13618941" cy="71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0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95E40-BB42-73CA-E292-D131CC522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1486" y="6995886"/>
            <a:ext cx="16502542" cy="2339178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Dökümantasyonu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https://docs.unity3d.com/Packages/com.unity.cinemachine@2.3/manual/index.html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Özellikleriyle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oynayıp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aşina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CE683-B658-65E7-4104-96964FB9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344" y="547314"/>
            <a:ext cx="12456050" cy="65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Basic Collisions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1" name="Google Shape;311;p4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312" name="Google Shape;312;p4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313" name="Google Shape;313;p4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314" name="Google Shape;314;p4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6" name="Google Shape;316;p4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Make Some Walls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Google Shape;322;p42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685800" indent="-68580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alanınızın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dışına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birkaç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duvar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İsterseniz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renkte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879E-40FC-4996-D998-96A81910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7CB1A-7D87-2681-DA6D-4802AD950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duvarlarda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playerda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 collider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layera rigidbody ver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onstraints de freeze position 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reeze rotation x,y,z yi seç.</a:t>
            </a:r>
          </a:p>
        </p:txBody>
      </p:sp>
    </p:spTree>
    <p:extLst>
      <p:ext uri="{BB962C8B-B14F-4D97-AF65-F5344CB8AC3E}">
        <p14:creationId xmlns:p14="http://schemas.microsoft.com/office/powerpoint/2010/main" val="3607733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Methods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8" name="Google Shape;328;p43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329" name="Google Shape;329;p43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330" name="Google Shape;330;p43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331" name="Google Shape;331;p43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3" name="Google Shape;333;p43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8BC7-FFCB-FDFF-E3E2-314F4F3A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plane oluşturun ve bir küçük kare player yapalım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31536-829E-CE59-F8C1-D1B7BBC8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8" y="3009900"/>
            <a:ext cx="1591688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8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Methods?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Google Shape;339;p44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Metotlar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adlandırılır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oyunumuzun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bloklarını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başarmak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şunları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yapmalıyız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 and Define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istediğimizde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ÇAĞIRIN(CALL)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0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*https://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learn.microsoft.com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-us/dotnet/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csharp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/methods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Example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 rotWithShape="1">
          <a:blip r:embed="rId3">
            <a:alphaModFix/>
          </a:blip>
          <a:srcRect l="10178" r="10178" b="11016"/>
          <a:stretch/>
        </p:blipFill>
        <p:spPr>
          <a:xfrm>
            <a:off x="9897625" y="4098512"/>
            <a:ext cx="1317074" cy="227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>
            <a:spLocks noGrp="1"/>
          </p:cNvSpPr>
          <p:nvPr>
            <p:ph type="body" idx="1"/>
          </p:nvPr>
        </p:nvSpPr>
        <p:spPr>
          <a:xfrm>
            <a:off x="1526975" y="3577825"/>
            <a:ext cx="7347900" cy="470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>
              <a:buNone/>
            </a:pP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OdanıTemizle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/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Kıyafetleri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topla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/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Çöpleri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dışarı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atın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45"/>
          <p:cNvSpPr txBox="1">
            <a:spLocks noGrp="1"/>
          </p:cNvSpPr>
          <p:nvPr>
            <p:ph type="body" idx="1"/>
          </p:nvPr>
        </p:nvSpPr>
        <p:spPr>
          <a:xfrm>
            <a:off x="1468600" y="2367025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9641800" y="2387100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12135450" y="3979675"/>
            <a:ext cx="5585400" cy="2270400"/>
          </a:xfrm>
          <a:prstGeom prst="wedgeRoundRectCallout">
            <a:avLst>
              <a:gd name="adj1" fmla="val -72303"/>
              <a:gd name="adj2" fmla="val -29647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4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Hey, git </a:t>
            </a:r>
            <a:r>
              <a:rPr lang="en-GB" sz="44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</a:t>
            </a:r>
            <a:r>
              <a:rPr lang="en-GB" sz="4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44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OdanıTemizle</a:t>
            </a:r>
            <a:endParaRPr sz="4400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45"/>
          <p:cNvSpPr txBox="1">
            <a:spLocks noGrp="1"/>
          </p:cNvSpPr>
          <p:nvPr>
            <p:ph type="body" idx="1"/>
          </p:nvPr>
        </p:nvSpPr>
        <p:spPr>
          <a:xfrm>
            <a:off x="10573975" y="7244050"/>
            <a:ext cx="7347900" cy="1793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Gidin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tanımladığımız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anlaştığımız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adımları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uygulayın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1" name="Google Shape;351;p45"/>
          <p:cNvCxnSpPr/>
          <p:nvPr/>
        </p:nvCxnSpPr>
        <p:spPr>
          <a:xfrm rot="10800000">
            <a:off x="9001125" y="7313575"/>
            <a:ext cx="1466700" cy="321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46"/>
          <p:cNvGrpSpPr/>
          <p:nvPr/>
        </p:nvGrpSpPr>
        <p:grpSpPr>
          <a:xfrm>
            <a:off x="6622625" y="4038450"/>
            <a:ext cx="5412425" cy="4621200"/>
            <a:chOff x="6622625" y="4038450"/>
            <a:chExt cx="5412425" cy="4621200"/>
          </a:xfrm>
        </p:grpSpPr>
        <p:cxnSp>
          <p:nvCxnSpPr>
            <p:cNvPr id="357" name="Google Shape;357;p46"/>
            <p:cNvCxnSpPr/>
            <p:nvPr/>
          </p:nvCxnSpPr>
          <p:spPr>
            <a:xfrm>
              <a:off x="6750850" y="4038450"/>
              <a:ext cx="5284200" cy="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46"/>
            <p:cNvCxnSpPr>
              <a:stCxn id="359" idx="0"/>
            </p:cNvCxnSpPr>
            <p:nvPr/>
          </p:nvCxnSpPr>
          <p:spPr>
            <a:xfrm rot="10800000">
              <a:off x="8890925" y="4357950"/>
              <a:ext cx="171300" cy="279750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p46"/>
            <p:cNvSpPr txBox="1"/>
            <p:nvPr/>
          </p:nvSpPr>
          <p:spPr>
            <a:xfrm>
              <a:off x="6622625" y="7155450"/>
              <a:ext cx="4879200" cy="15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Function name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WHAT to do</a:t>
              </a:r>
              <a:endParaRPr sz="4400">
                <a:solidFill>
                  <a:srgbClr val="FFFFFF"/>
                </a:solidFill>
              </a:endParaRPr>
            </a:p>
          </p:txBody>
        </p:sp>
      </p:grpSp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Declaring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3460150" y="25682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2" name="Google Shape;362;p46"/>
          <p:cNvGrpSpPr/>
          <p:nvPr/>
        </p:nvGrpSpPr>
        <p:grpSpPr>
          <a:xfrm>
            <a:off x="11549400" y="4223850"/>
            <a:ext cx="6586200" cy="4676700"/>
            <a:chOff x="12311400" y="4223850"/>
            <a:chExt cx="6586200" cy="4676700"/>
          </a:xfrm>
        </p:grpSpPr>
        <p:sp>
          <p:nvSpPr>
            <p:cNvPr id="363" name="Google Shape;363;p46"/>
            <p:cNvSpPr txBox="1"/>
            <p:nvPr/>
          </p:nvSpPr>
          <p:spPr>
            <a:xfrm>
              <a:off x="12311400" y="7307850"/>
              <a:ext cx="6586200" cy="15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Parameter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() = nothing required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364" name="Google Shape;364;p46"/>
            <p:cNvCxnSpPr>
              <a:stCxn id="363" idx="0"/>
            </p:cNvCxnSpPr>
            <p:nvPr/>
          </p:nvCxnSpPr>
          <p:spPr>
            <a:xfrm rot="10800000">
              <a:off x="13451700" y="4223850"/>
              <a:ext cx="2152800" cy="308400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65" name="Google Shape;365;p46"/>
          <p:cNvSpPr txBox="1"/>
          <p:nvPr/>
        </p:nvSpPr>
        <p:spPr>
          <a:xfrm>
            <a:off x="4377975" y="44721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Things To Do;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6" name="Google Shape;366;p46"/>
          <p:cNvGrpSpPr/>
          <p:nvPr/>
        </p:nvGrpSpPr>
        <p:grpSpPr>
          <a:xfrm>
            <a:off x="294150" y="4014975"/>
            <a:ext cx="6340535" cy="4644675"/>
            <a:chOff x="294150" y="4014975"/>
            <a:chExt cx="6340535" cy="4644675"/>
          </a:xfrm>
        </p:grpSpPr>
        <p:cxnSp>
          <p:nvCxnSpPr>
            <p:cNvPr id="367" name="Google Shape;367;p46"/>
            <p:cNvCxnSpPr/>
            <p:nvPr/>
          </p:nvCxnSpPr>
          <p:spPr>
            <a:xfrm>
              <a:off x="4520929" y="4014975"/>
              <a:ext cx="1613400" cy="12000"/>
            </a:xfrm>
            <a:prstGeom prst="straightConnector1">
              <a:avLst/>
            </a:prstGeom>
            <a:noFill/>
            <a:ln w="114300" cap="flat" cmpd="sng">
              <a:solidFill>
                <a:srgbClr val="45818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8" name="Google Shape;368;p46"/>
            <p:cNvGrpSpPr/>
            <p:nvPr/>
          </p:nvGrpSpPr>
          <p:grpSpPr>
            <a:xfrm>
              <a:off x="294150" y="4347750"/>
              <a:ext cx="6340535" cy="4311900"/>
              <a:chOff x="-400930" y="4500150"/>
              <a:chExt cx="6586200" cy="4311900"/>
            </a:xfrm>
          </p:grpSpPr>
          <p:sp>
            <p:nvSpPr>
              <p:cNvPr id="369" name="Google Shape;369;p46"/>
              <p:cNvSpPr txBox="1"/>
              <p:nvPr/>
            </p:nvSpPr>
            <p:spPr>
              <a:xfrm>
                <a:off x="-400930" y="7231650"/>
                <a:ext cx="6586200" cy="158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00FF00"/>
                    </a:solidFill>
                  </a:rPr>
                  <a:t>Return value</a:t>
                </a:r>
                <a:endParaRPr sz="4400">
                  <a:solidFill>
                    <a:srgbClr val="00FF00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FFFFFF"/>
                    </a:solidFill>
                  </a:rPr>
                  <a:t>void = return nothing</a:t>
                </a:r>
                <a:endParaRPr sz="44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70" name="Google Shape;370;p46"/>
              <p:cNvCxnSpPr>
                <a:stCxn id="369" idx="0"/>
              </p:cNvCxnSpPr>
              <p:nvPr/>
            </p:nvCxnSpPr>
            <p:spPr>
              <a:xfrm rot="10800000" flipH="1">
                <a:off x="2892170" y="4500150"/>
                <a:ext cx="2281800" cy="2731500"/>
              </a:xfrm>
              <a:prstGeom prst="straightConnector1">
                <a:avLst/>
              </a:prstGeom>
              <a:noFill/>
              <a:ln w="114300" cap="flat" cmpd="sng">
                <a:solidFill>
                  <a:srgbClr val="45818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Flavour Can Be Added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Metotları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çağırırken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5800" indent="-68580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bilgilerin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GERİ DÖNMESİNİ(return)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isteyebiliriz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çağırırken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PARAMETRELERİN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belirtebiliriz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Gerçek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dünya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örneğimizi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tekrar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kullanırsak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Flavour Can Be Added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 l="10178" r="10178" b="11016"/>
          <a:stretch/>
        </p:blipFill>
        <p:spPr>
          <a:xfrm>
            <a:off x="9897625" y="3869912"/>
            <a:ext cx="1317074" cy="227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>
            <a:spLocks noGrp="1"/>
          </p:cNvSpPr>
          <p:nvPr>
            <p:ph type="body" idx="1"/>
          </p:nvPr>
        </p:nvSpPr>
        <p:spPr>
          <a:xfrm>
            <a:off x="875700" y="3273025"/>
            <a:ext cx="9021300" cy="627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OdanıTemizle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4400" i="1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>
              <a:buClr>
                <a:srgbClr val="F6B26B"/>
              </a:buClr>
              <a:buSzPts val="4400"/>
            </a:pPr>
            <a:r>
              <a:rPr lang="en-GB" sz="4400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en-GB" sz="4400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bitir</a:t>
            </a:r>
            <a:r>
              <a:rPr lang="en-GB" sz="4400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4400" dirty="0" err="1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lang="en-GB" sz="4400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>
              <a:buClr>
                <a:srgbClr val="F6B26B"/>
              </a:buClr>
              <a:buSzPts val="4400"/>
            </a:pP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Kıyafetleri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topla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>
              <a:buClr>
                <a:srgbClr val="F6B26B"/>
              </a:buClr>
              <a:buSzPts val="4400"/>
            </a:pP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Çöpleri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dışarı</a:t>
            </a:r>
            <a:r>
              <a:rPr lang="en-GB" sz="4400" i="1" dirty="0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solidFill>
                  <a:srgbClr val="F6B2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atın</a:t>
            </a:r>
            <a:endParaRPr lang="en-GB" sz="4400" i="1" dirty="0">
              <a:solidFill>
                <a:srgbClr val="F6B2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400"/>
              <a:buChar char="-"/>
            </a:pP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 </a:t>
            </a:r>
            <a:r>
              <a:rPr lang="en-GB" sz="4400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hala</a:t>
            </a: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kirlimi</a:t>
            </a: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44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Google Shape;384;p48"/>
          <p:cNvSpPr txBox="1">
            <a:spLocks noGrp="1"/>
          </p:cNvSpPr>
          <p:nvPr>
            <p:ph type="body" idx="1"/>
          </p:nvPr>
        </p:nvSpPr>
        <p:spPr>
          <a:xfrm>
            <a:off x="1163800" y="2214625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9641800" y="2234700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12135450" y="3751075"/>
            <a:ext cx="5831700" cy="3602400"/>
          </a:xfrm>
          <a:prstGeom prst="wedgeRoundRectCallout">
            <a:avLst>
              <a:gd name="adj1" fmla="val -74101"/>
              <a:gd name="adj2" fmla="val -37561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4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Hey, git </a:t>
            </a:r>
            <a:r>
              <a:rPr lang="en-GB" sz="40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</a:t>
            </a:r>
            <a:r>
              <a:rPr lang="en-GB" sz="4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40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OdanıTemizle</a:t>
            </a:r>
            <a:endParaRPr lang="en-GB" sz="4000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4000" i="1" dirty="0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satin var</a:t>
            </a:r>
            <a:r>
              <a:rPr lang="en-GB" sz="40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br>
              <a:rPr lang="en-GB" sz="4000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4000" i="1" dirty="0" err="1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OdaKirlimi</a:t>
            </a:r>
            <a:r>
              <a:rPr lang="en-GB" sz="4000" i="1" dirty="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4000" dirty="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10950025" y="7920725"/>
            <a:ext cx="6670500" cy="162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*Parameter / Argument</a:t>
            </a:r>
            <a:endParaRPr sz="44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*Return data</a:t>
            </a:r>
            <a:endParaRPr sz="44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8" name="Google Shape;388;p48"/>
          <p:cNvCxnSpPr/>
          <p:nvPr/>
        </p:nvCxnSpPr>
        <p:spPr>
          <a:xfrm rot="10800000">
            <a:off x="7795725" y="3998150"/>
            <a:ext cx="4882200" cy="1768200"/>
          </a:xfrm>
          <a:prstGeom prst="straightConnector1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" name="Google Shape;389;p48"/>
          <p:cNvCxnSpPr/>
          <p:nvPr/>
        </p:nvCxnSpPr>
        <p:spPr>
          <a:xfrm rot="10800000" flipH="1">
            <a:off x="9523500" y="6791100"/>
            <a:ext cx="2893200" cy="20292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Declaring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3460150" y="25682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96" name="Google Shape;396;p49"/>
          <p:cNvGrpSpPr/>
          <p:nvPr/>
        </p:nvGrpSpPr>
        <p:grpSpPr>
          <a:xfrm>
            <a:off x="11549400" y="4223850"/>
            <a:ext cx="6586200" cy="4229400"/>
            <a:chOff x="12311400" y="4223850"/>
            <a:chExt cx="6586200" cy="4229400"/>
          </a:xfrm>
        </p:grpSpPr>
        <p:sp>
          <p:nvSpPr>
            <p:cNvPr id="397" name="Google Shape;397;p49"/>
            <p:cNvSpPr txBox="1"/>
            <p:nvPr/>
          </p:nvSpPr>
          <p:spPr>
            <a:xfrm>
              <a:off x="12311400" y="7307850"/>
              <a:ext cx="65862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Parameter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() = nothing required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398" name="Google Shape;398;p49"/>
            <p:cNvCxnSpPr>
              <a:stCxn id="397" idx="0"/>
            </p:cNvCxnSpPr>
            <p:nvPr/>
          </p:nvCxnSpPr>
          <p:spPr>
            <a:xfrm rot="10800000">
              <a:off x="13451700" y="4223850"/>
              <a:ext cx="2152800" cy="30840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9" name="Google Shape;399;p49"/>
          <p:cNvGrpSpPr/>
          <p:nvPr/>
        </p:nvGrpSpPr>
        <p:grpSpPr>
          <a:xfrm>
            <a:off x="6622637" y="4020975"/>
            <a:ext cx="4879057" cy="4279875"/>
            <a:chOff x="6013204" y="4020975"/>
            <a:chExt cx="6586200" cy="4279875"/>
          </a:xfrm>
        </p:grpSpPr>
        <p:cxnSp>
          <p:nvCxnSpPr>
            <p:cNvPr id="400" name="Google Shape;400;p49"/>
            <p:cNvCxnSpPr/>
            <p:nvPr/>
          </p:nvCxnSpPr>
          <p:spPr>
            <a:xfrm>
              <a:off x="7219575" y="4020975"/>
              <a:ext cx="5044500" cy="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1" name="Google Shape;401;p49"/>
            <p:cNvSpPr txBox="1"/>
            <p:nvPr/>
          </p:nvSpPr>
          <p:spPr>
            <a:xfrm>
              <a:off x="6013204" y="7155450"/>
              <a:ext cx="65862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Function name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WHAT to do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402" name="Google Shape;402;p49"/>
            <p:cNvCxnSpPr>
              <a:stCxn id="401" idx="0"/>
            </p:cNvCxnSpPr>
            <p:nvPr/>
          </p:nvCxnSpPr>
          <p:spPr>
            <a:xfrm rot="10800000">
              <a:off x="9075004" y="4357950"/>
              <a:ext cx="231300" cy="27975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3" name="Google Shape;403;p49"/>
          <p:cNvGrpSpPr/>
          <p:nvPr/>
        </p:nvGrpSpPr>
        <p:grpSpPr>
          <a:xfrm>
            <a:off x="294151" y="4014975"/>
            <a:ext cx="6340535" cy="4209675"/>
            <a:chOff x="294151" y="4014975"/>
            <a:chExt cx="6340535" cy="4209675"/>
          </a:xfrm>
        </p:grpSpPr>
        <p:cxnSp>
          <p:nvCxnSpPr>
            <p:cNvPr id="404" name="Google Shape;404;p49"/>
            <p:cNvCxnSpPr/>
            <p:nvPr/>
          </p:nvCxnSpPr>
          <p:spPr>
            <a:xfrm>
              <a:off x="4520929" y="4014975"/>
              <a:ext cx="1613400" cy="120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5" name="Google Shape;405;p49"/>
            <p:cNvGrpSpPr/>
            <p:nvPr/>
          </p:nvGrpSpPr>
          <p:grpSpPr>
            <a:xfrm>
              <a:off x="294151" y="4347750"/>
              <a:ext cx="6340535" cy="3876900"/>
              <a:chOff x="-400929" y="4500150"/>
              <a:chExt cx="6586200" cy="3876900"/>
            </a:xfrm>
          </p:grpSpPr>
          <p:sp>
            <p:nvSpPr>
              <p:cNvPr id="406" name="Google Shape;406;p49"/>
              <p:cNvSpPr txBox="1"/>
              <p:nvPr/>
            </p:nvSpPr>
            <p:spPr>
              <a:xfrm>
                <a:off x="-400929" y="7231650"/>
                <a:ext cx="6586200" cy="11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00FF00"/>
                    </a:solidFill>
                  </a:rPr>
                  <a:t>Return value</a:t>
                </a:r>
                <a:endParaRPr sz="4400">
                  <a:solidFill>
                    <a:srgbClr val="00FF00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400">
                    <a:solidFill>
                      <a:srgbClr val="FFFFFF"/>
                    </a:solidFill>
                  </a:rPr>
                  <a:t>void = return nothing</a:t>
                </a:r>
                <a:endParaRPr sz="44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07" name="Google Shape;407;p49"/>
              <p:cNvCxnSpPr>
                <a:stCxn id="406" idx="0"/>
              </p:cNvCxnSpPr>
              <p:nvPr/>
            </p:nvCxnSpPr>
            <p:spPr>
              <a:xfrm rot="10800000" flipH="1">
                <a:off x="2892171" y="4500150"/>
                <a:ext cx="2281800" cy="273150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408" name="Google Shape;408;p49"/>
          <p:cNvSpPr txBox="1"/>
          <p:nvPr/>
        </p:nvSpPr>
        <p:spPr>
          <a:xfrm>
            <a:off x="4377975" y="44721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Things To Do;</a:t>
            </a:r>
            <a:endParaRPr sz="6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Declaring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2877300" y="1958675"/>
            <a:ext cx="131601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bool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süre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3539775" y="4472175"/>
            <a:ext cx="105294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Things To Do;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		Deadline = time;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		return </a:t>
            </a: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OdaKirlimi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16" name="Google Shape;416;p50"/>
          <p:cNvGrpSpPr/>
          <p:nvPr/>
        </p:nvGrpSpPr>
        <p:grpSpPr>
          <a:xfrm>
            <a:off x="-1077449" y="3283350"/>
            <a:ext cx="6340500" cy="5703300"/>
            <a:chOff x="-1077449" y="3283350"/>
            <a:chExt cx="6340500" cy="5703300"/>
          </a:xfrm>
        </p:grpSpPr>
        <p:sp>
          <p:nvSpPr>
            <p:cNvPr id="417" name="Google Shape;417;p50"/>
            <p:cNvSpPr txBox="1"/>
            <p:nvPr/>
          </p:nvSpPr>
          <p:spPr>
            <a:xfrm>
              <a:off x="-1077449" y="7841250"/>
              <a:ext cx="63405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0FF00"/>
                  </a:solidFill>
                </a:rPr>
                <a:t>Return value</a:t>
              </a:r>
              <a:endParaRPr sz="4400">
                <a:solidFill>
                  <a:srgbClr val="00FF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FFFFFF"/>
                  </a:solidFill>
                </a:rPr>
                <a:t>(Type = bool)</a:t>
              </a:r>
              <a:endParaRPr sz="4400">
                <a:solidFill>
                  <a:srgbClr val="FFFFFF"/>
                </a:solidFill>
              </a:endParaRPr>
            </a:p>
          </p:txBody>
        </p:sp>
        <p:cxnSp>
          <p:nvCxnSpPr>
            <p:cNvPr id="418" name="Google Shape;418;p50"/>
            <p:cNvCxnSpPr>
              <a:stCxn id="417" idx="0"/>
            </p:cNvCxnSpPr>
            <p:nvPr/>
          </p:nvCxnSpPr>
          <p:spPr>
            <a:xfrm rot="10800000" flipH="1">
              <a:off x="2092801" y="3283350"/>
              <a:ext cx="1403100" cy="45579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19" name="Google Shape;419;p50"/>
          <p:cNvSpPr txBox="1"/>
          <p:nvPr/>
        </p:nvSpPr>
        <p:spPr>
          <a:xfrm>
            <a:off x="5821351" y="7993650"/>
            <a:ext cx="63405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FF00"/>
                </a:solidFill>
              </a:rPr>
              <a:t>Return keyword</a:t>
            </a:r>
            <a:endParaRPr sz="4400"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(Type = bool)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420" name="Google Shape;420;p50"/>
          <p:cNvCxnSpPr/>
          <p:nvPr/>
        </p:nvCxnSpPr>
        <p:spPr>
          <a:xfrm rot="10800000">
            <a:off x="5927500" y="6909500"/>
            <a:ext cx="1652400" cy="11316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50"/>
          <p:cNvSpPr txBox="1"/>
          <p:nvPr/>
        </p:nvSpPr>
        <p:spPr>
          <a:xfrm>
            <a:off x="11549400" y="7307850"/>
            <a:ext cx="6586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FF00"/>
                </a:solidFill>
              </a:rPr>
              <a:t>Parameter</a:t>
            </a:r>
            <a:endParaRPr sz="4400"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Needs type </a:t>
            </a:r>
            <a:endParaRPr sz="4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and name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422" name="Google Shape;422;p50"/>
          <p:cNvCxnSpPr/>
          <p:nvPr/>
        </p:nvCxnSpPr>
        <p:spPr>
          <a:xfrm rot="10800000">
            <a:off x="12878825" y="3576200"/>
            <a:ext cx="1494900" cy="35826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Used For Calling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564550" y="2111075"/>
            <a:ext cx="105294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6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12497050" y="2992175"/>
            <a:ext cx="3178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Remember </a:t>
            </a:r>
            <a:endParaRPr sz="4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semi colon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430" name="Google Shape;430;p51"/>
          <p:cNvCxnSpPr/>
          <p:nvPr/>
        </p:nvCxnSpPr>
        <p:spPr>
          <a:xfrm rot="10800000">
            <a:off x="9623975" y="3455850"/>
            <a:ext cx="2571300" cy="105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51"/>
          <p:cNvSpPr txBox="1"/>
          <p:nvPr/>
        </p:nvSpPr>
        <p:spPr>
          <a:xfrm>
            <a:off x="2502150" y="5042300"/>
            <a:ext cx="140556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400" dirty="0" err="1">
                <a:solidFill>
                  <a:srgbClr val="FFFFFF"/>
                </a:solidFill>
              </a:rPr>
              <a:t>Kod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bloğunda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tanımlanan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ifadeleri</a:t>
            </a:r>
            <a:r>
              <a:rPr lang="en-GB" sz="4400" dirty="0">
                <a:solidFill>
                  <a:srgbClr val="FFFFFF"/>
                </a:solidFill>
              </a:rPr>
              <a:t> </a:t>
            </a:r>
            <a:r>
              <a:rPr lang="en-GB" sz="4400" dirty="0" err="1">
                <a:solidFill>
                  <a:srgbClr val="FFFFFF"/>
                </a:solidFill>
              </a:rPr>
              <a:t>yürütür</a:t>
            </a:r>
            <a:r>
              <a:rPr lang="en-GB" sz="4400" dirty="0">
                <a:solidFill>
                  <a:srgbClr val="FFFFFF"/>
                </a:solidFill>
              </a:rPr>
              <a:t>...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2578350" y="5912575"/>
            <a:ext cx="12945000" cy="3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&amp; Calling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9993550" y="3687150"/>
            <a:ext cx="73581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
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723825" y="3387175"/>
            <a:ext cx="9282600" cy="5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OdanıTemizle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Elbiseleri</a:t>
            </a: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topla</a:t>
            </a: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Çöpleri</a:t>
            </a:r>
            <a:r>
              <a:rPr lang="en-GB" sz="44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at;</a:t>
            </a:r>
            <a:endParaRPr sz="44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52"/>
          <p:cNvSpPr txBox="1">
            <a:spLocks noGrp="1"/>
          </p:cNvSpPr>
          <p:nvPr>
            <p:ph type="body" idx="1"/>
          </p:nvPr>
        </p:nvSpPr>
        <p:spPr>
          <a:xfrm>
            <a:off x="782800" y="2443225"/>
            <a:ext cx="73479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1" name="Google Shape;441;p52"/>
          <p:cNvSpPr txBox="1">
            <a:spLocks noGrp="1"/>
          </p:cNvSpPr>
          <p:nvPr>
            <p:ph type="body" idx="1"/>
          </p:nvPr>
        </p:nvSpPr>
        <p:spPr>
          <a:xfrm>
            <a:off x="10556200" y="2463300"/>
            <a:ext cx="62406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9FC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Method</a:t>
            </a:r>
            <a:endParaRPr b="1" dirty="0">
              <a:solidFill>
                <a:srgbClr val="9FC5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Start()</a:t>
            </a:r>
            <a:r>
              <a:rPr lang="en-GB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Update()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fonksiyonlarını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tanımlıyor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çağırmıyorduk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Nereden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çağrılıyorlar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Unity'nin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mantığı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bizim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zamanda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çağırmakla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ilgileniyor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aramalar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(CALLBACK)"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adlandırılır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53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About Start() &amp; Update()?!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B0CF-1957-A652-6589-3FD94316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adlı bir script oluşturum playerımıza atayalım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5E7FA-584F-C398-D018-D9442FAF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78" y="3133036"/>
            <a:ext cx="12001572" cy="63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98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Practicing With Methods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3" name="Google Shape;453;p54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54" name="Google Shape;454;p54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455" name="Google Shape;455;p54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456" name="Google Shape;456;p54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8" name="Google Shape;458;p54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3B02-876B-5787-8F37-B4EEF88E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41A86-7255-3D05-2CB0-944EDA6A9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9770" y="2138064"/>
            <a:ext cx="3004257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0273D-1CE9-60CE-B1A5-7BEE9494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85" y="2138064"/>
            <a:ext cx="11490144" cy="72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30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Our Method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Google Shape;464;p55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Talimatlarımızın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konsola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yazdırılması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yöntemimizi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1CF1-89B2-BC00-1486-483C6ADF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C142E-B2CB-BE3E-B446-903A88E3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01256" y="2138064"/>
            <a:ext cx="2002771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CCA60-0215-9C65-CDCC-CA24EE62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84" y="1788094"/>
            <a:ext cx="11999629" cy="76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8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B46A-A72A-BF1A-7684-4BE70584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32143-6BCC-1C52-8F4C-A2C386C8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MovePlayer adında bir fonksiyon oluşturup ilgili kodları o fonksiyonun içine koyun ve update fonksiyonu içinden MovePlayer fonksiyonunu çağırın</a:t>
            </a:r>
          </a:p>
        </p:txBody>
      </p:sp>
    </p:spTree>
    <p:extLst>
      <p:ext uri="{BB962C8B-B14F-4D97-AF65-F5344CB8AC3E}">
        <p14:creationId xmlns:p14="http://schemas.microsoft.com/office/powerpoint/2010/main" val="2582389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BE11-4D47-39C4-0C16-12F2FA74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5FA80-212C-6299-6C2E-90A396E75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36914" y="2138064"/>
            <a:ext cx="3367114" cy="7197000"/>
          </a:xfrm>
        </p:spPr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6CB83-4556-CEF3-56C2-F3E46E1C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2" y="1855074"/>
            <a:ext cx="11517086" cy="74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24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OnCollisionEnter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0" name="Google Shape;470;p56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71" name="Google Shape;471;p56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472" name="Google Shape;472;p56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473" name="Google Shape;473;p56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5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5" name="Google Shape;475;p56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Set Up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ObjectHit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duvara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E62-563B-AB42-68F5-35F7C2E0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084B8-5848-BFDE-4929-EFC1EE892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9771" y="2138064"/>
            <a:ext cx="8084257" cy="71970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azır olan fonksiyonları sil ve OnCollisionEnter fonksiyonunu yaz. Otomatik tamamlaması lazım.</a:t>
            </a:r>
          </a:p>
          <a:p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fonksiyon bir obje duvara çarptığında çalışır.</a:t>
            </a:r>
          </a:p>
          <a:p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 olarak gelen other çarpan nesneyi gösterir.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69492-AC5F-F702-BDE8-19F6287D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4" y="1930648"/>
            <a:ext cx="8704036" cy="74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0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5BF7-1E51-B282-B3A3-430A4A30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14730-08CE-003E-CAFE-A1CDBEF91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2514" y="2138064"/>
            <a:ext cx="6821514" cy="7197000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Çalıştırıp playerı duvara çarptır. 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nuçları consoldan takip 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F6F91-1C05-32E7-8833-02D8B54F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1788093"/>
            <a:ext cx="9463314" cy="77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D6E8-1CE2-39E1-FD94-BF94ADD5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678038"/>
            <a:ext cx="5562600" cy="8930924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ransform atanmış olduğu objenin transform(dönüşme gibi düşüneibilirsiniz burada objenin uzaydaki özelliklerini değiştiriyoruz) özelliğini çağırır.</a:t>
            </a:r>
            <a:b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Translate(x,y,z) fonksiyonu verdiğiniz paremetreleri varolan parametre değerlerine ekler. Kaydedip oyunu çalıştırın ve ne olduğuna bakın.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6277-B5FB-E3BB-92FB-0A924D20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8" y="1478138"/>
            <a:ext cx="12189222" cy="65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2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GetComponent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&lt;&gt;()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7" name="Google Shape;487;p58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88" name="Google Shape;488;p58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489" name="Google Shape;489;p58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490" name="Google Shape;490;p58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5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2" name="Google Shape;492;p58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892C-0F61-386F-32F2-C45EC9E9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FDD7-246B-6425-582E-FBBF1ED4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028" y="7551870"/>
            <a:ext cx="16644000" cy="1783193"/>
          </a:xfrm>
        </p:spPr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Çarpışma olduğunda duvarın rengini değişelim.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1DBA-1006-AAB2-92CA-2604F9D2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98" y="643091"/>
            <a:ext cx="10649801" cy="67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4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Incrementing A Score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8" name="Google Shape;498;p59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499" name="Google Shape;499;p59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00" name="Google Shape;500;p59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01" name="Google Shape;501;p59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5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3" name="Google Shape;503;p59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For Score Feedback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6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Scorer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OnCollisionEnter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()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oluşturun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çarptığımızda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konsola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çarptın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yazdırın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1062-02EC-112D-7DE0-19B49D27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9B2B-FFD8-C098-D74B-982A8A87F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0800" y="2138064"/>
            <a:ext cx="3483228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65382-3FDC-AFAB-FA3F-C48FC3D7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58" y="2010794"/>
            <a:ext cx="12235342" cy="73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80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0311-524E-3C6B-3A04-6D2CCB45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48D87-3AC9-000A-2458-D8F737E74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Şimdi alan içinde bir engel yap ve duvarlarda yaptığımız gibi çarpıldığında renk değişmesini sağla.</a:t>
            </a:r>
          </a:p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Renk bir kere değişince eski haline geri gelmiyor. Eski haline nasıl getirebilirsin?</a:t>
            </a:r>
          </a:p>
        </p:txBody>
      </p:sp>
    </p:spTree>
    <p:extLst>
      <p:ext uri="{BB962C8B-B14F-4D97-AF65-F5344CB8AC3E}">
        <p14:creationId xmlns:p14="http://schemas.microsoft.com/office/powerpoint/2010/main" val="573851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Time.time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Google Shape;515;p6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516" name="Google Shape;516;p6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17" name="Google Shape;517;p6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18" name="Google Shape;518;p6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0" name="Google Shape;520;p6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Solution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860025" y="2138075"/>
            <a:ext cx="170394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solve: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508000">
              <a:buSzPts val="4400"/>
            </a:pP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nesnenin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geçtikten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düşmesini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sağlayın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508000" algn="l" rtl="0">
              <a:spcBef>
                <a:spcPts val="0"/>
              </a:spcBef>
              <a:spcAft>
                <a:spcPts val="0"/>
              </a:spcAft>
              <a:buSzPts val="4400"/>
              <a:buAutoNum type="arabicPeriod"/>
            </a:pP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timer -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Time.time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914400" lvl="0" indent="-508000">
              <a:buSzPts val="4400"/>
              <a:buAutoNum type="arabicPeriod"/>
            </a:pP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"3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geçmişse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şey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yapma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mekanizması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statement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-508000">
              <a:buSzPts val="4400"/>
              <a:buAutoNum type="arabicPeriod"/>
            </a:pP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Nesnenin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düşmesini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başlatmanın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yolu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 / enable gravity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Out Time Elapsed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63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başladığından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zaman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geçtiğini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konsola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yazdırın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İPUCU: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debug.log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Time.time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Kodunuzda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nesnesine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*https://docs.unity3d.com/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ScriptReference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/Time-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time.html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AE55-736C-4131-7835-8939E756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7824-78F2-7688-620E-1B9CEA461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0742" y="2138064"/>
            <a:ext cx="3033285" cy="7197000"/>
          </a:xfrm>
        </p:spPr>
        <p:txBody>
          <a:bodyPr/>
          <a:lstStyle/>
          <a:p>
            <a:r>
              <a:rPr lang="en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objeye atamayı unutmayın!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3BA9E-2030-984A-DA7C-5C5609E6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2" y="2138064"/>
            <a:ext cx="13414242" cy="70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537E-064E-357E-9619-CEAC38F9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C7EE6-4372-B4EB-62CD-7EB773207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tart fonksiyonu sadece 1 kere oyun başladığında çalıştığından sadece bir kere hareket ettiğini görürüz.</a:t>
            </a:r>
          </a:p>
          <a:p>
            <a:r>
              <a:rPr lang="en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İlgili kodu kesip update fonksiyonunun içine koyarsak update fonksiyonu her freame de bir kere çalıştığından sürekli hareket edip gözden hızlıca kaybolur bunun bir sebebide verdiğimiz değerin esasında büyük olmasındandır. </a:t>
            </a:r>
          </a:p>
          <a:p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https://docs.unity3d.com/ScriptReference/MonoBehaviour.Start.html</a:t>
            </a:r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https://docs.unity3d.com/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ScriptReference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MonoBehaviour.Update.html</a:t>
            </a:r>
            <a:endParaRPr lang="en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53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8" name="Google Shape;538;p64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539" name="Google Shape;539;p64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40" name="Google Shape;540;p64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41" name="Google Shape;541;p64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" name="Google Shape;542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3" name="Google Shape;543;p64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if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65"/>
          <p:cNvSpPr txBox="1">
            <a:spLocks noGrp="1"/>
          </p:cNvSpPr>
          <p:nvPr>
            <p:ph type="body" idx="1"/>
          </p:nvPr>
        </p:nvSpPr>
        <p:spPr>
          <a:xfrm>
            <a:off x="860025" y="2138070"/>
            <a:ext cx="16644000" cy="3837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if (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eğer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doğru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(true-1)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ise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)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{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//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bu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kod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blogunu</a:t>
            </a: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8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çalıştır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}</a:t>
            </a:r>
            <a:endParaRPr sz="48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Words...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6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if (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Oyun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modundaysan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)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{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//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Biraz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oyun</a:t>
            </a: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4400" dirty="0" err="1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oyna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FFFF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}</a:t>
            </a:r>
            <a:endParaRPr sz="4400" dirty="0">
              <a:solidFill>
                <a:srgbClr val="FFFF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  <p:sp>
        <p:nvSpPr>
          <p:cNvPr id="556" name="Google Shape;556;p66"/>
          <p:cNvSpPr/>
          <p:nvPr/>
        </p:nvSpPr>
        <p:spPr>
          <a:xfrm>
            <a:off x="10006050" y="4501950"/>
            <a:ext cx="2964400" cy="1649050"/>
          </a:xfrm>
          <a:prstGeom prst="flowChartDecision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err="1"/>
              <a:t>Oyun</a:t>
            </a:r>
            <a:r>
              <a:rPr lang="en-GB" sz="3000" b="1" dirty="0"/>
              <a:t> Modu?</a:t>
            </a:r>
            <a:endParaRPr sz="3000" b="1" dirty="0"/>
          </a:p>
        </p:txBody>
      </p:sp>
      <p:sp>
        <p:nvSpPr>
          <p:cNvPr id="557" name="Google Shape;557;p66"/>
          <p:cNvSpPr/>
          <p:nvPr/>
        </p:nvSpPr>
        <p:spPr>
          <a:xfrm>
            <a:off x="14741950" y="4658975"/>
            <a:ext cx="2370900" cy="1335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b="1" dirty="0">
                <a:solidFill>
                  <a:srgbClr val="FFFFFF"/>
                </a:solidFill>
              </a:rPr>
              <a:t>Oyna</a:t>
            </a:r>
            <a:endParaRPr sz="3000" b="1" dirty="0">
              <a:solidFill>
                <a:srgbClr val="FFFFFF"/>
              </a:solidFill>
            </a:endParaRPr>
          </a:p>
        </p:txBody>
      </p:sp>
      <p:sp>
        <p:nvSpPr>
          <p:cNvPr id="558" name="Google Shape;558;p66"/>
          <p:cNvSpPr/>
          <p:nvPr/>
        </p:nvSpPr>
        <p:spPr>
          <a:xfrm>
            <a:off x="10084550" y="7219100"/>
            <a:ext cx="2807400" cy="1335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 err="1">
                <a:solidFill>
                  <a:srgbClr val="FFFFFF"/>
                </a:solidFill>
              </a:rPr>
              <a:t>Bişey</a:t>
            </a:r>
            <a:r>
              <a:rPr lang="en-GB" sz="3000" b="1" dirty="0">
                <a:solidFill>
                  <a:srgbClr val="FFFFFF"/>
                </a:solidFill>
              </a:rPr>
              <a:t> </a:t>
            </a:r>
            <a:r>
              <a:rPr lang="en-GB" sz="3000" b="1" dirty="0" err="1">
                <a:solidFill>
                  <a:srgbClr val="FFFFFF"/>
                </a:solidFill>
              </a:rPr>
              <a:t>yapma</a:t>
            </a:r>
            <a:endParaRPr sz="3000" b="1" dirty="0">
              <a:solidFill>
                <a:srgbClr val="FFFFFF"/>
              </a:solidFill>
            </a:endParaRPr>
          </a:p>
        </p:txBody>
      </p:sp>
      <p:cxnSp>
        <p:nvCxnSpPr>
          <p:cNvPr id="559" name="Google Shape;559;p66"/>
          <p:cNvCxnSpPr>
            <a:stCxn id="556" idx="3"/>
            <a:endCxn id="557" idx="1"/>
          </p:cNvCxnSpPr>
          <p:nvPr/>
        </p:nvCxnSpPr>
        <p:spPr>
          <a:xfrm>
            <a:off x="12970450" y="5326475"/>
            <a:ext cx="17715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66"/>
          <p:cNvCxnSpPr>
            <a:stCxn id="556" idx="2"/>
            <a:endCxn id="561" idx="0"/>
          </p:cNvCxnSpPr>
          <p:nvPr/>
        </p:nvCxnSpPr>
        <p:spPr>
          <a:xfrm>
            <a:off x="11488250" y="6151000"/>
            <a:ext cx="0" cy="10680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66"/>
          <p:cNvSpPr txBox="1"/>
          <p:nvPr/>
        </p:nvSpPr>
        <p:spPr>
          <a:xfrm>
            <a:off x="13259800" y="4411738"/>
            <a:ext cx="1040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true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11723875" y="6302250"/>
            <a:ext cx="1040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false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E0E8-C63D-F977-66FC-B767DB1D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B96E2-1503-FBBC-EA62-26B629AB4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6686" y="2138064"/>
            <a:ext cx="4107342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D858B-42AF-555C-1709-ED50BF28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2" y="1959612"/>
            <a:ext cx="11524143" cy="73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 A Variable For Time To Wait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9" name="Google Shape;569;p67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saniyelik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kodlama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bekleme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Inspector'da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değiştirilebilecek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07DD-2B9C-CEC5-76DC-75848D6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F11B-5E9C-DC20-1F4D-3AB396BED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98903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 A Reference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5" name="Google Shape;575;p68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576" name="Google Shape;576;p68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577" name="Google Shape;577;p68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578" name="Google Shape;578;p68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9" name="Google Shape;579;p6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0" name="Google Shape;580;p68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56FE-4D0C-F2BD-5953-3A5A75DC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E15FD-4501-75FC-6C1D-B23C72D6E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406" y="2138064"/>
            <a:ext cx="6780622" cy="7197000"/>
          </a:xfrm>
        </p:spPr>
        <p:txBody>
          <a:bodyPr/>
          <a:lstStyle/>
          <a:p>
            <a:r>
              <a:rPr lang="en-TR" dirty="0"/>
              <a:t>Küp oluştuktan sonra bir süre bekleyip öyle aşşağı düşecek. Bunun için rigidbody kullanacaksınız.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5A1E-99A8-CA37-C51F-4E3FAB05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57" y="2378683"/>
            <a:ext cx="10358449" cy="55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95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7B7F-7806-53AF-0E64-B7D8C155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69C1D-0E9F-F4E8-292E-36E2467B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Mesh Rederer’ı ve rigidbody içindeki gravity’</a:t>
            </a:r>
            <a:r>
              <a:rPr lang="en-US" dirty="0" err="1"/>
              <a:t>i</a:t>
            </a:r>
            <a:r>
              <a:rPr lang="en-US" dirty="0"/>
              <a:t> disable </a:t>
            </a:r>
            <a:r>
              <a:rPr lang="en-US" dirty="0" err="1"/>
              <a:t>yapın</a:t>
            </a:r>
            <a:r>
              <a:rPr lang="en-US" dirty="0"/>
              <a:t> 3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geçince</a:t>
            </a:r>
            <a:r>
              <a:rPr lang="en-US" dirty="0"/>
              <a:t> Mesh </a:t>
            </a:r>
            <a:r>
              <a:rPr lang="en-US" dirty="0" err="1"/>
              <a:t>Renderer’I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gravity’I</a:t>
            </a:r>
            <a:r>
              <a:rPr lang="en-US" dirty="0"/>
              <a:t> enable </a:t>
            </a:r>
            <a:r>
              <a:rPr lang="en-US" dirty="0" err="1"/>
              <a:t>edin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37517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Simple Definition...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6" name="Google Shape;586;p69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Önbelleğe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alma,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bilgilerin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ihtiyaç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duyulduğunda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erişilebilmesi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bellekte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saklanması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tekniğidir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CB88-E795-593E-CBFF-A348E66D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7E41F-3933-982A-89B6-E24E6B718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1100" y="2138064"/>
            <a:ext cx="4892928" cy="7197000"/>
          </a:xfrm>
        </p:spPr>
        <p:txBody>
          <a:bodyPr/>
          <a:lstStyle/>
          <a:p>
            <a:r>
              <a:rPr lang="en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Translate fonksiyonu floating point sayı kullanır o yüzden sonun f koyarak floating point olduğunu belirtmemiz gerekiyor.</a:t>
            </a:r>
          </a:p>
          <a:p>
            <a:r>
              <a:rPr lang="en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Tekrar çalıştırıp sonucu gözlemleyin.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CE381-A267-882E-6429-667718FE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8" y="1986192"/>
            <a:ext cx="11464682" cy="61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3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84FF-A4D2-80E6-2437-77F4C59A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F5148-F141-099C-96E7-00593702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98157" y="2138064"/>
            <a:ext cx="7405871" cy="7197000"/>
          </a:xfrm>
        </p:spPr>
        <p:txBody>
          <a:bodyPr/>
          <a:lstStyle/>
          <a:p>
            <a:r>
              <a:rPr lang="en-TR" dirty="0"/>
              <a:t>renderer  değişkeni Meshrenderer’i cashliyerek kolay erişim sağlar! Bu işlem cashing a referens olarak adlandırılır.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3E94-F7CB-DDDF-4876-F7E79D07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2" y="2058829"/>
            <a:ext cx="9143999" cy="73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2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CA69-D257-87B3-7B1D-71DA2C62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B948E-F5D9-369C-99EE-9809DDE00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Rigidbody içinde bir referans oluşturun.</a:t>
            </a:r>
          </a:p>
        </p:txBody>
      </p:sp>
    </p:spTree>
    <p:extLst>
      <p:ext uri="{BB962C8B-B14F-4D97-AF65-F5344CB8AC3E}">
        <p14:creationId xmlns:p14="http://schemas.microsoft.com/office/powerpoint/2010/main" val="10155836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A72-B839-91E5-46FF-8818CF13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2AFE-F0C1-2C0D-3D58-88BE69800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0016" y="2138064"/>
            <a:ext cx="4444011" cy="7197000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9185-5B5C-6CC0-8BEA-3872C0C6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04" y="1788100"/>
            <a:ext cx="9532844" cy="77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0"/>
          <p:cNvSpPr txBox="1">
            <a:spLocks noGrp="1"/>
          </p:cNvSpPr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It Fall!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2" name="Google Shape;592;p70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Doğru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bekledikten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nesnemizin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görünür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gelmesini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düşmesini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kodumuza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ekleyin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ABDC-FD56-5AC1-1E62-257D294B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75C9-F19C-325E-3A97-172BC12FA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5722" y="2138064"/>
            <a:ext cx="7008306" cy="7197000"/>
          </a:xfrm>
        </p:spPr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94F5-4D9A-B036-1CE7-12487226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7" y="2019496"/>
            <a:ext cx="9138737" cy="73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93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Tags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8" name="Google Shape;598;p71"/>
          <p:cNvGrpSpPr/>
          <p:nvPr/>
        </p:nvGrpSpPr>
        <p:grpSpPr>
          <a:xfrm>
            <a:off x="9" y="7332598"/>
            <a:ext cx="3052439" cy="2954400"/>
            <a:chOff x="9" y="7332598"/>
            <a:chExt cx="3052439" cy="2954400"/>
          </a:xfrm>
        </p:grpSpPr>
        <p:grpSp>
          <p:nvGrpSpPr>
            <p:cNvPr id="599" name="Google Shape;599;p71"/>
            <p:cNvGrpSpPr/>
            <p:nvPr/>
          </p:nvGrpSpPr>
          <p:grpSpPr>
            <a:xfrm>
              <a:off x="9" y="7332598"/>
              <a:ext cx="3052439" cy="2954400"/>
              <a:chOff x="1364655" y="1538168"/>
              <a:chExt cx="1526219" cy="1477200"/>
            </a:xfrm>
          </p:grpSpPr>
          <p:sp>
            <p:nvSpPr>
              <p:cNvPr id="600" name="Google Shape;600;p71"/>
              <p:cNvSpPr/>
              <p:nvPr/>
            </p:nvSpPr>
            <p:spPr>
              <a:xfrm>
                <a:off x="1364655" y="1538168"/>
                <a:ext cx="1526100" cy="1477200"/>
              </a:xfrm>
              <a:prstGeom prst="rect">
                <a:avLst/>
              </a:prstGeom>
              <a:solidFill>
                <a:srgbClr val="FFFFFF">
                  <a:alpha val="73330"/>
                </a:srgb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  <p:pic>
            <p:nvPicPr>
              <p:cNvPr id="601" name="Google Shape;601;p71"/>
              <p:cNvPicPr preferRelativeResize="0"/>
              <p:nvPr/>
            </p:nvPicPr>
            <p:blipFill rotWithShape="1">
              <a:blip r:embed="rId3">
                <a:alphaModFix/>
              </a:blip>
              <a:srcRect l="4914" r="4579" b="10674"/>
              <a:stretch/>
            </p:blipFill>
            <p:spPr>
              <a:xfrm>
                <a:off x="1514395" y="1671385"/>
                <a:ext cx="1226738" cy="1210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Google Shape;602;p7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6207" y="2640694"/>
                <a:ext cx="374667" cy="374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3" name="Google Shape;603;p71"/>
            <p:cNvSpPr txBox="1"/>
            <p:nvPr/>
          </p:nvSpPr>
          <p:spPr>
            <a:xfrm>
              <a:off x="152400" y="9595365"/>
              <a:ext cx="23145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Rick Davidson</a:t>
              </a:r>
              <a:endPara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3708-A5E0-6AF0-B185-078095DB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60938-3A18-4B69-C282-F162D1FF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000" y="6848061"/>
            <a:ext cx="16644000" cy="2126974"/>
          </a:xfrm>
        </p:spPr>
        <p:txBody>
          <a:bodyPr/>
          <a:lstStyle/>
          <a:p>
            <a:r>
              <a:rPr lang="en-US" sz="4000" dirty="0"/>
              <a:t>Tag </a:t>
            </a:r>
            <a:r>
              <a:rPr lang="en-US" sz="4000" dirty="0" err="1"/>
              <a:t>yani</a:t>
            </a:r>
            <a:r>
              <a:rPr lang="en-US" sz="4000" dirty="0"/>
              <a:t> </a:t>
            </a:r>
            <a:r>
              <a:rPr lang="en-US" sz="4000" dirty="0" err="1"/>
              <a:t>etiketler</a:t>
            </a:r>
            <a:r>
              <a:rPr lang="en-US" sz="4000" dirty="0"/>
              <a:t> </a:t>
            </a:r>
            <a:r>
              <a:rPr lang="en-US" sz="4000" dirty="0" err="1"/>
              <a:t>çeşitli</a:t>
            </a:r>
            <a:r>
              <a:rPr lang="en-US" sz="4000" dirty="0"/>
              <a:t> </a:t>
            </a:r>
            <a:r>
              <a:rPr lang="en-US" sz="4000" dirty="0" err="1"/>
              <a:t>objelere</a:t>
            </a:r>
            <a:r>
              <a:rPr lang="en-US" sz="4000" dirty="0"/>
              <a:t> </a:t>
            </a:r>
            <a:r>
              <a:rPr lang="en-US" sz="4000" dirty="0" err="1"/>
              <a:t>verilebilir</a:t>
            </a:r>
            <a:r>
              <a:rPr lang="en-US" sz="4000" dirty="0"/>
              <a:t>. </a:t>
            </a:r>
            <a:r>
              <a:rPr lang="en-US" sz="4000" dirty="0" err="1"/>
              <a:t>Ayrıca</a:t>
            </a:r>
            <a:r>
              <a:rPr lang="en-US" sz="4000" dirty="0"/>
              <a:t> </a:t>
            </a:r>
            <a:r>
              <a:rPr lang="en-US" sz="4000" dirty="0" err="1"/>
              <a:t>kendi</a:t>
            </a:r>
            <a:r>
              <a:rPr lang="en-US" sz="4000" dirty="0"/>
              <a:t> </a:t>
            </a:r>
            <a:r>
              <a:rPr lang="en-US" sz="4000" dirty="0" err="1"/>
              <a:t>taglarınız</a:t>
            </a:r>
            <a:r>
              <a:rPr lang="en-US" sz="4000" dirty="0"/>
              <a:t> </a:t>
            </a:r>
            <a:r>
              <a:rPr lang="en-US" sz="4000" dirty="0" err="1"/>
              <a:t>oluşturabilirsiniz</a:t>
            </a:r>
            <a:r>
              <a:rPr lang="en-US" sz="4000" dirty="0"/>
              <a:t>. </a:t>
            </a:r>
            <a:r>
              <a:rPr lang="en-US" sz="4000" dirty="0" err="1"/>
              <a:t>Şimdi</a:t>
            </a:r>
            <a:r>
              <a:rPr lang="en-US" sz="4000" dirty="0"/>
              <a:t> </a:t>
            </a:r>
            <a:r>
              <a:rPr lang="en-US" sz="4000" dirty="0" err="1"/>
              <a:t>oyuncunun</a:t>
            </a:r>
            <a:r>
              <a:rPr lang="en-US" sz="4000" dirty="0"/>
              <a:t> </a:t>
            </a:r>
            <a:r>
              <a:rPr lang="en-US" sz="4000" dirty="0" err="1"/>
              <a:t>yönettiği</a:t>
            </a:r>
            <a:r>
              <a:rPr lang="en-US" sz="4000" dirty="0"/>
              <a:t> </a:t>
            </a:r>
            <a:r>
              <a:rPr lang="en-US" sz="4000" dirty="0" err="1"/>
              <a:t>objeye</a:t>
            </a:r>
            <a:r>
              <a:rPr lang="en-US" sz="4000" dirty="0"/>
              <a:t> player </a:t>
            </a:r>
            <a:r>
              <a:rPr lang="en-US" sz="4000" dirty="0" err="1"/>
              <a:t>tagı</a:t>
            </a:r>
            <a:r>
              <a:rPr lang="en-US" sz="4000" dirty="0"/>
              <a:t> </a:t>
            </a:r>
            <a:r>
              <a:rPr lang="en-US" sz="4000" dirty="0" err="1"/>
              <a:t>verelim</a:t>
            </a:r>
            <a:r>
              <a:rPr lang="en-US" sz="4000" dirty="0"/>
              <a:t>.</a:t>
            </a:r>
            <a:endParaRPr lang="en-US" dirty="0"/>
          </a:p>
          <a:p>
            <a:r>
              <a:rPr lang="en-US" sz="2800" dirty="0"/>
              <a:t>https://docs.unity3d.com/Manual/</a:t>
            </a:r>
            <a:r>
              <a:rPr lang="en-US" sz="2800" dirty="0" err="1"/>
              <a:t>Tags.html</a:t>
            </a:r>
            <a:endParaRPr lang="en-T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AF6B3-F269-D52A-B1CC-EC26820F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530" y="534094"/>
            <a:ext cx="11389539" cy="61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718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5FC0-6EE7-BE2E-D407-282A9717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89101-EB95-6B45-1608-B79796255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028" y="2138064"/>
            <a:ext cx="16644000" cy="1579171"/>
          </a:xfrm>
        </p:spPr>
        <p:txBody>
          <a:bodyPr/>
          <a:lstStyle/>
          <a:p>
            <a:r>
              <a:rPr lang="en-TR" sz="3200" dirty="0"/>
              <a:t>Objecthit scriptimiz sayesinde kim çarparsa çarpsın obje kırmızıya dönüyordu. Şimdu bunu güncelleyip sadece ”Player” çarparsa kırmızıya dönmesini sağlıyacağız.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100C6-4395-B90E-2CD7-CD709B4B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877" y="3526109"/>
            <a:ext cx="8975035" cy="60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93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6552-323C-CE6E-95DD-934C2A26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969A5-2BD1-1293-6041-D64904098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028" y="2138064"/>
            <a:ext cx="9615815" cy="1254000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TR" dirty="0"/>
              <a:t>it adında bir tag oluşturun.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39463-3411-A20B-DEBE-6E785AE6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31" y="3742034"/>
            <a:ext cx="3175000" cy="368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8E7C9-1CF3-7887-8D07-3658F80F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98" y="3818234"/>
            <a:ext cx="31115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EC1E8-EFB6-7A2F-EF60-9C19D93D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028" y="3783437"/>
            <a:ext cx="47879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DB89-C88C-0FF3-95B7-FC7F2EBB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4D172-ADEE-1EEF-0D76-A5DEBEC18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028" y="2138064"/>
            <a:ext cx="16644000" cy="3005436"/>
          </a:xfrm>
        </p:spPr>
        <p:txBody>
          <a:bodyPr/>
          <a:lstStyle/>
          <a:p>
            <a:r>
              <a:rPr lang="en-TR" dirty="0"/>
              <a:t>Çarpılan objenin çarpıldıktan sonra Hit tagını almasının istiyoruz. Bunu kod içinde gerçekleştirelim.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5A895-1C35-CA60-BBF3-044BE216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90" y="4159437"/>
            <a:ext cx="8676861" cy="58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441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1893</Words>
  <Application>Microsoft Macintosh PowerPoint</Application>
  <PresentationFormat>Custom</PresentationFormat>
  <Paragraphs>340</Paragraphs>
  <Slides>112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Helvetica Neue</vt:lpstr>
      <vt:lpstr>Arial</vt:lpstr>
      <vt:lpstr>Consolas</vt:lpstr>
      <vt:lpstr>Times New Roman</vt:lpstr>
      <vt:lpstr>Simple Light</vt:lpstr>
      <vt:lpstr>Black</vt:lpstr>
      <vt:lpstr>Obstacle Course</vt:lpstr>
      <vt:lpstr>Core Gameplay Overview</vt:lpstr>
      <vt:lpstr>Game Design</vt:lpstr>
      <vt:lpstr>Start() &amp; Update()</vt:lpstr>
      <vt:lpstr>Bir plane oluşturun ve bir küçük kare player yapalım</vt:lpstr>
      <vt:lpstr>Mover adlı bir script oluşturum playerımıza atayalım</vt:lpstr>
      <vt:lpstr>Transform atanmış olduğu objenin transform(dönüşme gibi düşüneibilirsiniz burada objenin uzaydaki özelliklerini değiştiriyoruz) özelliğini çağırır. Translate(x,y,z) fonksiyonu verdiğiniz paremetreleri varolan parametre değerlerine ekler. Kaydedip oyunu çalıştırın ve ne olduğuna bakın.</vt:lpstr>
      <vt:lpstr>PowerPoint Presentation</vt:lpstr>
      <vt:lpstr>PowerPoint Presentation</vt:lpstr>
      <vt:lpstr>Get The Party Started</vt:lpstr>
      <vt:lpstr>Introducing Variables</vt:lpstr>
      <vt:lpstr>Variables Are Like Boxes</vt:lpstr>
      <vt:lpstr>Variables Are Like Boxes</vt:lpstr>
      <vt:lpstr>PowerPoint Presentation</vt:lpstr>
      <vt:lpstr>İki değişken daha ekleyin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SerializeField</vt:lpstr>
      <vt:lpstr>PowerPoint Presentation</vt:lpstr>
      <vt:lpstr>diğer değişkenlerinizide Serialize edin</vt:lpstr>
      <vt:lpstr>C# Formatting &amp; Input.GetAxis()</vt:lpstr>
      <vt:lpstr>PowerPoint Presentation</vt:lpstr>
      <vt:lpstr>PowerPoint Presentation</vt:lpstr>
      <vt:lpstr>PowerPoint Presentation</vt:lpstr>
      <vt:lpstr>Add Vertical Axis</vt:lpstr>
      <vt:lpstr>PowerPoint Presentation</vt:lpstr>
      <vt:lpstr>Time.deltaTime</vt:lpstr>
      <vt:lpstr>Using Time.deltaTime</vt:lpstr>
      <vt:lpstr>PowerPoint Presentation</vt:lpstr>
      <vt:lpstr>PowerPoint Presentation</vt:lpstr>
      <vt:lpstr>Multiply By A Speed Variable</vt:lpstr>
      <vt:lpstr>PowerPoint Presentation</vt:lpstr>
      <vt:lpstr>Cinemachine Follow Camera</vt:lpstr>
      <vt:lpstr>What Is Cinemachine?</vt:lpstr>
      <vt:lpstr>PowerPoint Presentation</vt:lpstr>
      <vt:lpstr>Add A Follow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Collisions</vt:lpstr>
      <vt:lpstr>Make Some Walls</vt:lpstr>
      <vt:lpstr>PowerPoint Presentation</vt:lpstr>
      <vt:lpstr>Introduction To Methods</vt:lpstr>
      <vt:lpstr>What Are Methods?</vt:lpstr>
      <vt:lpstr>Real World Example</vt:lpstr>
      <vt:lpstr>Syntax Used For Declaring Method</vt:lpstr>
      <vt:lpstr>More Flavour Can Be Added</vt:lpstr>
      <vt:lpstr>More Flavour Can Be Added</vt:lpstr>
      <vt:lpstr>Syntax Used For Declaring Method</vt:lpstr>
      <vt:lpstr>Syntax Used For Declaring Method</vt:lpstr>
      <vt:lpstr>Syntax Used For Calling Method</vt:lpstr>
      <vt:lpstr>Defining &amp; Calling</vt:lpstr>
      <vt:lpstr>But What About Start() &amp; Update()?!</vt:lpstr>
      <vt:lpstr>Practicing With Methods</vt:lpstr>
      <vt:lpstr>PowerPoint Presentation</vt:lpstr>
      <vt:lpstr>Call Our Method</vt:lpstr>
      <vt:lpstr>PowerPoint Presentation</vt:lpstr>
      <vt:lpstr>PowerPoint Presentation</vt:lpstr>
      <vt:lpstr>PowerPoint Presentation</vt:lpstr>
      <vt:lpstr>Using OnCollisionEnter()</vt:lpstr>
      <vt:lpstr>Get Set Up</vt:lpstr>
      <vt:lpstr>PowerPoint Presentation</vt:lpstr>
      <vt:lpstr>PowerPoint Presentation</vt:lpstr>
      <vt:lpstr>Using GetComponent&lt;&gt;()</vt:lpstr>
      <vt:lpstr>PowerPoint Presentation</vt:lpstr>
      <vt:lpstr>Incrementing A Score</vt:lpstr>
      <vt:lpstr>Prepare For Score Feedback</vt:lpstr>
      <vt:lpstr>PowerPoint Presentation</vt:lpstr>
      <vt:lpstr>PowerPoint Presentation</vt:lpstr>
      <vt:lpstr>Using Time.time</vt:lpstr>
      <vt:lpstr>Problem &amp; Solution</vt:lpstr>
      <vt:lpstr>Print Out Time Elapsed</vt:lpstr>
      <vt:lpstr>√</vt:lpstr>
      <vt:lpstr>If Statements</vt:lpstr>
      <vt:lpstr>Conditional if Statement</vt:lpstr>
      <vt:lpstr>In Other Words...</vt:lpstr>
      <vt:lpstr>PowerPoint Presentation</vt:lpstr>
      <vt:lpstr>Use A Variable For Time To Wait</vt:lpstr>
      <vt:lpstr>PowerPoint Presentation</vt:lpstr>
      <vt:lpstr>Caching A Reference</vt:lpstr>
      <vt:lpstr>PowerPoint Presentation</vt:lpstr>
      <vt:lpstr>PowerPoint Presentation</vt:lpstr>
      <vt:lpstr>Simple Definition...</vt:lpstr>
      <vt:lpstr>PowerPoint Presentation</vt:lpstr>
      <vt:lpstr>PowerPoint Presentation</vt:lpstr>
      <vt:lpstr>PowerPoint Presentation</vt:lpstr>
      <vt:lpstr>Make It Fall!</vt:lpstr>
      <vt:lpstr>PowerPoint Presentation</vt:lpstr>
      <vt:lpstr>Using 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Rotate An Object</vt:lpstr>
      <vt:lpstr>Dönen objemizi yapalım</vt:lpstr>
      <vt:lpstr>Create Variables For X, Y &amp; Z</vt:lpstr>
      <vt:lpstr>PowerPoint Presentation</vt:lpstr>
      <vt:lpstr>PowerPoint Presentation</vt:lpstr>
      <vt:lpstr>Prepare Our Prefabs</vt:lpstr>
      <vt:lpstr>Create Prefabs</vt:lpstr>
      <vt:lpstr>Build An Obstacle Course</vt:lpstr>
      <vt:lpstr>Build Your Obstacle Course!</vt:lpstr>
      <vt:lpstr>Wrap Up - Obstacle Course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Course</dc:title>
  <cp:lastModifiedBy>Microsoft Office User</cp:lastModifiedBy>
  <cp:revision>3</cp:revision>
  <dcterms:modified xsi:type="dcterms:W3CDTF">2024-03-23T07:12:42Z</dcterms:modified>
</cp:coreProperties>
</file>